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6"/>
  </p:notesMasterIdLst>
  <p:handoutMasterIdLst>
    <p:handoutMasterId r:id="rId47"/>
  </p:handoutMasterIdLst>
  <p:sldIdLst>
    <p:sldId id="1777" r:id="rId2"/>
    <p:sldId id="1845" r:id="rId3"/>
    <p:sldId id="1853" r:id="rId4"/>
    <p:sldId id="1848" r:id="rId5"/>
    <p:sldId id="1849" r:id="rId6"/>
    <p:sldId id="1851" r:id="rId7"/>
    <p:sldId id="1850" r:id="rId8"/>
    <p:sldId id="1854" r:id="rId9"/>
    <p:sldId id="1855" r:id="rId10"/>
    <p:sldId id="1856" r:id="rId11"/>
    <p:sldId id="1857" r:id="rId12"/>
    <p:sldId id="1858" r:id="rId13"/>
    <p:sldId id="1859" r:id="rId14"/>
    <p:sldId id="1860" r:id="rId15"/>
    <p:sldId id="1861" r:id="rId16"/>
    <p:sldId id="1862" r:id="rId17"/>
    <p:sldId id="1863" r:id="rId18"/>
    <p:sldId id="1865" r:id="rId19"/>
    <p:sldId id="1864" r:id="rId20"/>
    <p:sldId id="1866" r:id="rId21"/>
    <p:sldId id="1867" r:id="rId22"/>
    <p:sldId id="1887" r:id="rId23"/>
    <p:sldId id="1890" r:id="rId24"/>
    <p:sldId id="1891" r:id="rId25"/>
    <p:sldId id="1892" r:id="rId26"/>
    <p:sldId id="1889" r:id="rId27"/>
    <p:sldId id="1870" r:id="rId28"/>
    <p:sldId id="1871" r:id="rId29"/>
    <p:sldId id="1893" r:id="rId30"/>
    <p:sldId id="1873" r:id="rId31"/>
    <p:sldId id="1894" r:id="rId32"/>
    <p:sldId id="1874" r:id="rId33"/>
    <p:sldId id="1875" r:id="rId34"/>
    <p:sldId id="1876" r:id="rId35"/>
    <p:sldId id="1877" r:id="rId36"/>
    <p:sldId id="1878" r:id="rId37"/>
    <p:sldId id="1879" r:id="rId38"/>
    <p:sldId id="1880" r:id="rId39"/>
    <p:sldId id="1881" r:id="rId40"/>
    <p:sldId id="1882" r:id="rId41"/>
    <p:sldId id="1883" r:id="rId42"/>
    <p:sldId id="1884" r:id="rId43"/>
    <p:sldId id="1885" r:id="rId44"/>
    <p:sldId id="1886" r:id="rId4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6" autoAdjust="0"/>
    <p:restoredTop sz="88324" autoAdjust="0"/>
  </p:normalViewPr>
  <p:slideViewPr>
    <p:cSldViewPr>
      <p:cViewPr>
        <p:scale>
          <a:sx n="123" d="100"/>
          <a:sy n="123" d="100"/>
        </p:scale>
        <p:origin x="200" y="-28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11/26/19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11/26/19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We’ll introduce networks with cycles, called </a:t>
            </a:r>
            <a:r>
              <a:rPr lang="en-US" sz="1200" b="1" kern="1200" dirty="0" smtClean="0">
                <a:solidFill>
                  <a:schemeClr val="tx1"/>
                </a:solidFill>
                <a:effectLst/>
                <a:latin typeface="+mn-lt"/>
                <a:ea typeface="+mn-ea"/>
                <a:cs typeface="+mn-cs"/>
              </a:rPr>
              <a:t>recurrent neural networks</a:t>
            </a:r>
            <a:r>
              <a:rPr lang="en-US" sz="1200" b="0" kern="1200" dirty="0" smtClean="0">
                <a:solidFill>
                  <a:schemeClr val="tx1"/>
                </a:solidFill>
                <a:effectLst/>
                <a:latin typeface="+mn-lt"/>
                <a:ea typeface="+mn-ea"/>
                <a:cs typeface="+mn-cs"/>
              </a:rPr>
              <a:t> Later.</a:t>
            </a:r>
            <a:r>
              <a:rPr lang="en-US" sz="1200" b="1" kern="120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historical reasons multilayer networks, especially feedforward networks, are sometimes called </a:t>
            </a:r>
            <a:r>
              <a:rPr lang="en-US" sz="1200" b="0" kern="1200" dirty="0" smtClean="0">
                <a:solidFill>
                  <a:schemeClr val="tx1"/>
                </a:solidFill>
                <a:effectLst/>
                <a:latin typeface="+mn-lt"/>
                <a:ea typeface="+mn-ea"/>
                <a:cs typeface="+mn-cs"/>
              </a:rPr>
              <a:t>multi-layer </a:t>
            </a:r>
            <a:r>
              <a:rPr lang="en-US" sz="1200" b="0" kern="1200" dirty="0" err="1" smtClean="0">
                <a:solidFill>
                  <a:schemeClr val="tx1"/>
                </a:solidFill>
                <a:effectLst/>
                <a:latin typeface="+mn-lt"/>
                <a:ea typeface="+mn-ea"/>
                <a:cs typeface="+mn-cs"/>
              </a:rPr>
              <a:t>perceptrons</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(or </a:t>
            </a:r>
            <a:r>
              <a:rPr lang="en-US" sz="1200" b="0" kern="1200" dirty="0" smtClean="0">
                <a:solidFill>
                  <a:schemeClr val="tx1"/>
                </a:solidFill>
                <a:effectLst/>
                <a:latin typeface="+mn-lt"/>
                <a:ea typeface="+mn-ea"/>
                <a:cs typeface="+mn-cs"/>
              </a:rPr>
              <a:t>MLP</a:t>
            </a:r>
            <a:r>
              <a:rPr lang="en-US" sz="1200" kern="1200" dirty="0" smtClean="0">
                <a:solidFill>
                  <a:schemeClr val="tx1"/>
                </a:solidFill>
                <a:effectLst/>
                <a:latin typeface="+mn-lt"/>
                <a:ea typeface="+mn-ea"/>
                <a:cs typeface="+mn-cs"/>
              </a:rPr>
              <a:t>s); this is a technical misnomer, since the units in modern multilayer networks aren’t </a:t>
            </a:r>
            <a:r>
              <a:rPr lang="en-US" sz="1200" kern="1200" dirty="0" err="1" smtClean="0">
                <a:solidFill>
                  <a:schemeClr val="tx1"/>
                </a:solidFill>
                <a:effectLst/>
                <a:latin typeface="+mn-lt"/>
                <a:ea typeface="+mn-ea"/>
                <a:cs typeface="+mn-cs"/>
              </a:rPr>
              <a:t>perceptrons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perceptrons</a:t>
            </a:r>
            <a:r>
              <a:rPr lang="en-US" sz="1200" kern="1200" dirty="0" smtClean="0">
                <a:solidFill>
                  <a:schemeClr val="tx1"/>
                </a:solidFill>
                <a:effectLst/>
                <a:latin typeface="+mn-lt"/>
                <a:ea typeface="+mn-ea"/>
                <a:cs typeface="+mn-cs"/>
              </a:rPr>
              <a:t> are purely linear, but modern networks are made up of units with non-</a:t>
            </a:r>
            <a:r>
              <a:rPr lang="en-US" sz="1200" kern="1200" dirty="0" err="1" smtClean="0">
                <a:solidFill>
                  <a:schemeClr val="tx1"/>
                </a:solidFill>
                <a:effectLst/>
                <a:latin typeface="+mn-lt"/>
                <a:ea typeface="+mn-ea"/>
                <a:cs typeface="+mn-cs"/>
              </a:rPr>
              <a:t>linearities</a:t>
            </a:r>
            <a:r>
              <a:rPr lang="en-US" sz="1200" kern="1200" dirty="0" smtClean="0">
                <a:solidFill>
                  <a:schemeClr val="tx1"/>
                </a:solidFill>
                <a:effectLst/>
                <a:latin typeface="+mn-lt"/>
                <a:ea typeface="+mn-ea"/>
                <a:cs typeface="+mn-cs"/>
              </a:rPr>
              <a:t> like </a:t>
            </a:r>
            <a:r>
              <a:rPr lang="en-US" sz="1200" kern="1200" dirty="0" err="1" smtClean="0">
                <a:solidFill>
                  <a:schemeClr val="tx1"/>
                </a:solidFill>
                <a:effectLst/>
                <a:latin typeface="+mn-lt"/>
                <a:ea typeface="+mn-ea"/>
                <a:cs typeface="+mn-cs"/>
              </a:rPr>
              <a:t>sigmoids</a:t>
            </a:r>
            <a:r>
              <a:rPr lang="en-US" sz="1200" kern="1200" dirty="0" smtClean="0">
                <a:solidFill>
                  <a:schemeClr val="tx1"/>
                </a:solidFill>
                <a:effectLst/>
                <a:latin typeface="+mn-lt"/>
                <a:ea typeface="+mn-ea"/>
                <a:cs typeface="+mn-cs"/>
              </a:rPr>
              <a:t>), but at some point the name stuck.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core of the neural network is the </a:t>
            </a:r>
            <a:r>
              <a:rPr lang="en-US" sz="1200" b="0" kern="1200" dirty="0" smtClean="0">
                <a:solidFill>
                  <a:schemeClr val="tx1"/>
                </a:solidFill>
                <a:effectLst/>
                <a:latin typeface="+mn-lt"/>
                <a:ea typeface="+mn-ea"/>
                <a:cs typeface="+mn-cs"/>
              </a:rPr>
              <a:t>hidden layer </a:t>
            </a:r>
            <a:r>
              <a:rPr lang="en-US" sz="1200" kern="1200" dirty="0" smtClean="0">
                <a:solidFill>
                  <a:schemeClr val="tx1"/>
                </a:solidFill>
                <a:effectLst/>
                <a:latin typeface="+mn-lt"/>
                <a:ea typeface="+mn-ea"/>
                <a:cs typeface="+mn-cs"/>
              </a:rPr>
              <a:t>formed of </a:t>
            </a:r>
            <a:r>
              <a:rPr lang="en-US" sz="1200" b="1" kern="1200" dirty="0" smtClean="0">
                <a:solidFill>
                  <a:schemeClr val="tx1"/>
                </a:solidFill>
                <a:effectLst/>
                <a:latin typeface="+mn-lt"/>
                <a:ea typeface="+mn-ea"/>
                <a:cs typeface="+mn-cs"/>
              </a:rPr>
              <a:t>hidden units</a:t>
            </a:r>
            <a:r>
              <a:rPr lang="en-US" sz="1200" kern="1200" dirty="0" smtClean="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smtClean="0">
                <a:solidFill>
                  <a:schemeClr val="tx1"/>
                </a:solidFill>
                <a:effectLst/>
                <a:latin typeface="+mn-lt"/>
                <a:ea typeface="+mn-ea"/>
                <a:cs typeface="+mn-cs"/>
              </a:rPr>
              <a:t>fully-connected</a:t>
            </a:r>
            <a:r>
              <a:rPr lang="en-US" sz="1200" kern="1200" dirty="0" smtClean="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14427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simplest use of computation graphs is to compute the value of the function with some given inputs. For inputs </a:t>
            </a:r>
            <a:r>
              <a:rPr lang="en-US" sz="1200" i="1"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 3,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 1,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 −2, and we’ve shown the result of the </a:t>
            </a:r>
            <a:r>
              <a:rPr lang="en-US" sz="1200" b="0" kern="1200" dirty="0" smtClean="0">
                <a:solidFill>
                  <a:schemeClr val="tx1"/>
                </a:solidFill>
                <a:effectLst/>
                <a:latin typeface="+mn-lt"/>
                <a:ea typeface="+mn-ea"/>
                <a:cs typeface="+mn-cs"/>
              </a:rPr>
              <a:t>forward pass </a:t>
            </a:r>
            <a:r>
              <a:rPr lang="en-US" sz="1200" kern="1200" dirty="0" smtClean="0">
                <a:solidFill>
                  <a:schemeClr val="tx1"/>
                </a:solidFill>
                <a:effectLst/>
                <a:latin typeface="+mn-lt"/>
                <a:ea typeface="+mn-ea"/>
                <a:cs typeface="+mn-cs"/>
              </a:rPr>
              <a:t>to compute the result </a:t>
            </a:r>
            <a:r>
              <a:rPr lang="en-US" sz="1200" i="1" kern="1200" dirty="0" smtClean="0">
                <a:solidFill>
                  <a:schemeClr val="tx1"/>
                </a:solidFill>
                <a:effectLst/>
                <a:latin typeface="+mn-lt"/>
                <a:ea typeface="+mn-ea"/>
                <a:cs typeface="+mn-cs"/>
              </a:rPr>
              <a:t>L</a:t>
            </a:r>
            <a:r>
              <a:rPr lang="en-US" sz="1200" kern="1200" dirty="0" smtClean="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39864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importance of the computation graph comes from the </a:t>
            </a:r>
            <a:r>
              <a:rPr lang="en-US" sz="1200" b="0" kern="1200" dirty="0" smtClean="0">
                <a:solidFill>
                  <a:schemeClr val="tx1"/>
                </a:solidFill>
                <a:effectLst/>
                <a:latin typeface="+mn-lt"/>
                <a:ea typeface="+mn-ea"/>
                <a:cs typeface="+mn-cs"/>
              </a:rPr>
              <a:t>backward pass</a:t>
            </a:r>
            <a:r>
              <a:rPr lang="en-US" sz="1200" kern="1200" dirty="0" smtClean="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smtClean="0">
                <a:solidFill>
                  <a:schemeClr val="tx1"/>
                </a:solidFill>
                <a:effectLst/>
                <a:latin typeface="+mn-lt"/>
                <a:ea typeface="+mn-ea"/>
                <a:cs typeface="+mn-cs"/>
              </a:rPr>
              <a:t>L </a:t>
            </a:r>
            <a:r>
              <a:rPr lang="en-US" sz="1200" kern="1200" dirty="0" smtClean="0">
                <a:solidFill>
                  <a:schemeClr val="tx1"/>
                </a:solidFill>
                <a:effectLst/>
                <a:latin typeface="+mn-lt"/>
                <a:ea typeface="+mn-ea"/>
                <a:cs typeface="+mn-cs"/>
              </a:rPr>
              <a:t>with respect to each of the input variables, i.e.,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L</a:t>
            </a:r>
            <a:r>
              <a:rPr lang="en-US" sz="1200" i="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a </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L</a:t>
            </a:r>
            <a:r>
              <a:rPr lang="en-US" sz="1200" i="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L</a:t>
            </a:r>
            <a:r>
              <a:rPr lang="en-US" sz="1200" i="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derivative ∂</a:t>
            </a:r>
            <a:r>
              <a:rPr lang="en-US" sz="1200" i="1" kern="1200" dirty="0" smtClean="0">
                <a:solidFill>
                  <a:schemeClr val="tx1"/>
                </a:solidFill>
                <a:effectLst/>
                <a:latin typeface="+mn-lt"/>
                <a:ea typeface="+mn-ea"/>
                <a:cs typeface="+mn-cs"/>
              </a:rPr>
              <a:t>L</a:t>
            </a:r>
            <a:r>
              <a:rPr lang="en-US" sz="1200" i="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 tells us how much a small change in </a:t>
            </a:r>
            <a:r>
              <a:rPr lang="en-US" sz="1200" i="1"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affects </a:t>
            </a:r>
            <a:r>
              <a:rPr lang="en-US" sz="1200" i="1" kern="1200" dirty="0" smtClean="0">
                <a:solidFill>
                  <a:schemeClr val="tx1"/>
                </a:solidFill>
                <a:effectLst/>
                <a:latin typeface="+mn-lt"/>
                <a:ea typeface="+mn-ea"/>
                <a:cs typeface="+mn-cs"/>
              </a:rPr>
              <a:t>L</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389717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Suppose we are computing the derivative of a composite function </a:t>
            </a:r>
            <a:r>
              <a:rPr lang="en-US" sz="1200" i="1" kern="1200" dirty="0" smtClean="0">
                <a:solidFill>
                  <a:schemeClr val="tx1"/>
                </a:solidFill>
                <a:effectLst/>
                <a:latin typeface="+mn-lt"/>
                <a:ea typeface="+mn-ea"/>
                <a:cs typeface="+mn-cs"/>
              </a:rPr>
              <a:t>f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u</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v</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The derivative of </a:t>
            </a:r>
            <a:r>
              <a:rPr lang="en-US" sz="1200" i="1" kern="1200" dirty="0" smtClean="0">
                <a:solidFill>
                  <a:schemeClr val="tx1"/>
                </a:solidFill>
                <a:effectLst/>
                <a:latin typeface="+mn-lt"/>
                <a:ea typeface="+mn-ea"/>
                <a:cs typeface="+mn-cs"/>
              </a:rPr>
              <a:t>f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is the derivative of </a:t>
            </a:r>
            <a:r>
              <a:rPr lang="en-US" sz="1200" i="1" kern="1200" dirty="0" smtClean="0">
                <a:solidFill>
                  <a:schemeClr val="tx1"/>
                </a:solidFill>
                <a:effectLst/>
                <a:latin typeface="+mn-lt"/>
                <a:ea typeface="+mn-ea"/>
                <a:cs typeface="+mn-cs"/>
              </a:rPr>
              <a:t>u</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with respect to </a:t>
            </a:r>
            <a:r>
              <a:rPr lang="en-US" sz="1200" i="1" kern="1200" dirty="0" smtClean="0">
                <a:solidFill>
                  <a:schemeClr val="tx1"/>
                </a:solidFill>
                <a:effectLst/>
                <a:latin typeface="+mn-lt"/>
                <a:ea typeface="+mn-ea"/>
                <a:cs typeface="+mn-cs"/>
              </a:rPr>
              <a:t>v</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times the derivative of </a:t>
            </a:r>
            <a:r>
              <a:rPr lang="en-US" sz="1200" i="1" kern="1200" dirty="0" smtClean="0">
                <a:solidFill>
                  <a:schemeClr val="tx1"/>
                </a:solidFill>
                <a:effectLst/>
                <a:latin typeface="+mn-lt"/>
                <a:ea typeface="+mn-ea"/>
                <a:cs typeface="+mn-cs"/>
              </a:rPr>
              <a:t>v</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with respect to </a:t>
            </a:r>
            <a:r>
              <a:rPr lang="en-US" sz="1200" i="1" kern="1200" dirty="0" smtClean="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167662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now compute the 3 derivatives we need. Since in the computation graph </a:t>
            </a:r>
            <a:r>
              <a:rPr lang="en-US" sz="1200" i="1" kern="1200" dirty="0" smtClean="0">
                <a:solidFill>
                  <a:schemeClr val="tx1"/>
                </a:solidFill>
                <a:effectLst/>
                <a:latin typeface="+mn-lt"/>
                <a:ea typeface="+mn-ea"/>
                <a:cs typeface="+mn-cs"/>
              </a:rPr>
              <a:t>L </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ce</a:t>
            </a:r>
            <a:r>
              <a:rPr lang="en-US" sz="1200" kern="1200" dirty="0" smtClean="0">
                <a:solidFill>
                  <a:schemeClr val="tx1"/>
                </a:solidFill>
                <a:effectLst/>
                <a:latin typeface="+mn-lt"/>
                <a:ea typeface="+mn-ea"/>
                <a:cs typeface="+mn-cs"/>
              </a:rPr>
              <a:t>, we can directly compute the derivative ∂</a:t>
            </a:r>
            <a:r>
              <a:rPr lang="en-US" sz="1200" i="1" kern="1200" dirty="0" smtClean="0">
                <a:solidFill>
                  <a:schemeClr val="tx1"/>
                </a:solidFill>
                <a:effectLst/>
                <a:latin typeface="+mn-lt"/>
                <a:ea typeface="+mn-ea"/>
                <a:cs typeface="+mn-cs"/>
              </a:rPr>
              <a:t>L/</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For the other two, we’ll need to use the chain rule.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thus requires five intermediate derivatives.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derivative of a sum is the sum of the derivatives.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266205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now compute the 3 derivatives we need. Since in the computation graph </a:t>
            </a:r>
            <a:r>
              <a:rPr lang="en-US" sz="1200" i="1" kern="1200" dirty="0" smtClean="0">
                <a:solidFill>
                  <a:schemeClr val="tx1"/>
                </a:solidFill>
                <a:effectLst/>
                <a:latin typeface="+mn-lt"/>
                <a:ea typeface="+mn-ea"/>
                <a:cs typeface="+mn-cs"/>
              </a:rPr>
              <a:t>L </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ce</a:t>
            </a:r>
            <a:r>
              <a:rPr lang="en-US" sz="1200" kern="1200" dirty="0" smtClean="0">
                <a:solidFill>
                  <a:schemeClr val="tx1"/>
                </a:solidFill>
                <a:effectLst/>
                <a:latin typeface="+mn-lt"/>
                <a:ea typeface="+mn-ea"/>
                <a:cs typeface="+mn-cs"/>
              </a:rPr>
              <a:t>, we can directly compute the derivative ∂</a:t>
            </a:r>
            <a:r>
              <a:rPr lang="en-US" sz="1200" i="1" kern="1200" dirty="0" smtClean="0">
                <a:solidFill>
                  <a:schemeClr val="tx1"/>
                </a:solidFill>
                <a:effectLst/>
                <a:latin typeface="+mn-lt"/>
                <a:ea typeface="+mn-ea"/>
                <a:cs typeface="+mn-cs"/>
              </a:rPr>
              <a:t>L/</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For the other two, we’ll need to use the chain rule.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thus requires five intermediate derivatives.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derivative of a sum is the sum of the derivatives.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995056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now compute the 3 derivatives we need. Since in the computation graph </a:t>
            </a:r>
            <a:r>
              <a:rPr lang="en-US" sz="1200" i="1" kern="1200" dirty="0" smtClean="0">
                <a:solidFill>
                  <a:schemeClr val="tx1"/>
                </a:solidFill>
                <a:effectLst/>
                <a:latin typeface="+mn-lt"/>
                <a:ea typeface="+mn-ea"/>
                <a:cs typeface="+mn-cs"/>
              </a:rPr>
              <a:t>L </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ce</a:t>
            </a:r>
            <a:r>
              <a:rPr lang="en-US" sz="1200" kern="1200" dirty="0" smtClean="0">
                <a:solidFill>
                  <a:schemeClr val="tx1"/>
                </a:solidFill>
                <a:effectLst/>
                <a:latin typeface="+mn-lt"/>
                <a:ea typeface="+mn-ea"/>
                <a:cs typeface="+mn-cs"/>
              </a:rPr>
              <a:t>, we can directly compute the derivative ∂</a:t>
            </a:r>
            <a:r>
              <a:rPr lang="en-US" sz="1200" i="1" kern="1200" dirty="0" smtClean="0">
                <a:solidFill>
                  <a:schemeClr val="tx1"/>
                </a:solidFill>
                <a:effectLst/>
                <a:latin typeface="+mn-lt"/>
                <a:ea typeface="+mn-ea"/>
                <a:cs typeface="+mn-cs"/>
              </a:rPr>
              <a:t>L/</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For the other two, we’ll need to use the chain rule.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thus requires five intermediate derivatives.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derivative of a sum is the sum of the derivatives.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685880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backward pass, we compute each of these partials along each edge of the graph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from right to left, multiplying the necessary partials to result in the final derivative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need. Thus we begin by annotating the final node with ∂ </a:t>
            </a:r>
            <a:r>
              <a:rPr lang="en-US" sz="1200" i="1" kern="1200" dirty="0" smtClean="0">
                <a:solidFill>
                  <a:schemeClr val="tx1"/>
                </a:solidFill>
                <a:effectLst/>
                <a:latin typeface="+mn-lt"/>
                <a:ea typeface="+mn-ea"/>
                <a:cs typeface="+mn-cs"/>
              </a:rPr>
              <a:t>L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L </a:t>
            </a:r>
            <a:r>
              <a:rPr lang="en-US" sz="1200" kern="1200" dirty="0" smtClean="0">
                <a:solidFill>
                  <a:schemeClr val="tx1"/>
                </a:solidFill>
                <a:effectLst/>
                <a:latin typeface="+mn-lt"/>
                <a:ea typeface="+mn-ea"/>
                <a:cs typeface="+mn-cs"/>
              </a:rPr>
              <a:t>= 1. Moving to the ∂</a:t>
            </a:r>
            <a:r>
              <a:rPr lang="en-US" sz="1200" i="1" kern="1200" dirty="0" smtClean="0">
                <a:solidFill>
                  <a:schemeClr val="tx1"/>
                </a:solidFill>
                <a:effectLst/>
                <a:latin typeface="+mn-lt"/>
                <a:ea typeface="+mn-ea"/>
                <a:cs typeface="+mn-cs"/>
              </a:rPr>
              <a:t>L </a:t>
            </a:r>
            <a:r>
              <a:rPr lang="en-US" sz="120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we then compute ∂ </a:t>
            </a:r>
            <a:r>
              <a:rPr lang="en-US" sz="1200" i="1" kern="1200" dirty="0" smtClean="0">
                <a:solidFill>
                  <a:schemeClr val="tx1"/>
                </a:solidFill>
                <a:effectLst/>
                <a:latin typeface="+mn-lt"/>
                <a:ea typeface="+mn-ea"/>
                <a:cs typeface="+mn-cs"/>
              </a:rPr>
              <a:t>L/</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and ∂ </a:t>
            </a:r>
            <a:r>
              <a:rPr lang="en-US" sz="1200" i="1" kern="1200" dirty="0" smtClean="0">
                <a:solidFill>
                  <a:schemeClr val="tx1"/>
                </a:solidFill>
                <a:effectLst/>
                <a:latin typeface="+mn-lt"/>
                <a:ea typeface="+mn-ea"/>
                <a:cs typeface="+mn-cs"/>
              </a:rPr>
              <a:t>L/</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e  </a:t>
            </a:r>
            <a:r>
              <a:rPr lang="en-US" sz="1200" kern="1200" dirty="0" smtClean="0">
                <a:solidFill>
                  <a:schemeClr val="tx1"/>
                </a:solidFill>
                <a:effectLst/>
                <a:latin typeface="+mn-lt"/>
                <a:ea typeface="+mn-ea"/>
                <a:cs typeface="+mn-cs"/>
              </a:rPr>
              <a:t>, and so on, until we have annotated the graph all</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way to the input variables.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e</a:t>
            </a:r>
            <a:r>
              <a:rPr lang="en-US" sz="1200" kern="1200" dirty="0" smtClean="0">
                <a:solidFill>
                  <a:schemeClr val="tx1"/>
                </a:solidFill>
                <a:effectLst/>
                <a:latin typeface="+mn-lt"/>
                <a:ea typeface="+mn-ea"/>
                <a:cs typeface="+mn-cs"/>
              </a:rPr>
              <a:t>) to compute these derivatives. In</a:t>
            </a:r>
            <a:r>
              <a:rPr lang="en-US" sz="1200" kern="1200" baseline="0" dirty="0" smtClean="0">
                <a:solidFill>
                  <a:schemeClr val="tx1"/>
                </a:solidFill>
                <a:effectLst/>
                <a:latin typeface="+mn-lt"/>
                <a:ea typeface="+mn-ea"/>
                <a:cs typeface="+mn-cs"/>
              </a:rPr>
              <a:t> this figure, </a:t>
            </a:r>
            <a:r>
              <a:rPr lang="en-US" sz="1200" kern="1200" dirty="0" smtClean="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041277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sz="1200" kern="1200" dirty="0" smtClean="0">
                <a:solidFill>
                  <a:schemeClr val="tx1"/>
                </a:solidFill>
                <a:effectLst/>
                <a:latin typeface="+mn-lt"/>
                <a:ea typeface="+mn-ea"/>
                <a:cs typeface="+mn-cs"/>
              </a:rPr>
              <a:t>shows a sample computation graph for a 2-layer neural network with layers</a:t>
            </a:r>
            <a:r>
              <a:rPr lang="en-US" sz="1200" kern="1200" baseline="0" dirty="0" smtClean="0">
                <a:solidFill>
                  <a:schemeClr val="tx1"/>
                </a:solidFill>
                <a:effectLst/>
                <a:latin typeface="+mn-lt"/>
                <a:ea typeface="+mn-ea"/>
                <a:cs typeface="+mn-cs"/>
              </a:rPr>
              <a:t> of size</a:t>
            </a:r>
            <a:r>
              <a:rPr lang="en-US" sz="1200" i="1" kern="1200" dirty="0" smtClean="0">
                <a:solidFill>
                  <a:schemeClr val="tx1"/>
                </a:solidFill>
                <a:effectLst/>
                <a:latin typeface="+mn-lt"/>
                <a:ea typeface="+mn-ea"/>
                <a:cs typeface="+mn-cs"/>
              </a:rPr>
              <a:t>n</a:t>
            </a:r>
            <a:r>
              <a:rPr lang="en-US" sz="1200" kern="1200" dirty="0" smtClean="0">
                <a:solidFill>
                  <a:schemeClr val="tx1"/>
                </a:solidFill>
                <a:effectLst/>
                <a:latin typeface="+mn-lt"/>
                <a:ea typeface="+mn-ea"/>
                <a:cs typeface="+mn-cs"/>
              </a:rPr>
              <a:t>0 = 2, </a:t>
            </a:r>
            <a:r>
              <a:rPr lang="en-US" sz="1200" i="1" kern="1200" dirty="0" smtClean="0">
                <a:solidFill>
                  <a:schemeClr val="tx1"/>
                </a:solidFill>
                <a:effectLst/>
                <a:latin typeface="+mn-lt"/>
                <a:ea typeface="+mn-ea"/>
                <a:cs typeface="+mn-cs"/>
              </a:rPr>
              <a:t>n</a:t>
            </a:r>
            <a:r>
              <a:rPr lang="en-US" sz="1200" kern="1200" dirty="0" smtClean="0">
                <a:solidFill>
                  <a:schemeClr val="tx1"/>
                </a:solidFill>
                <a:effectLst/>
                <a:latin typeface="+mn-lt"/>
                <a:ea typeface="+mn-ea"/>
                <a:cs typeface="+mn-cs"/>
              </a:rPr>
              <a:t>1 = 2, and </a:t>
            </a:r>
            <a:r>
              <a:rPr lang="en-US" sz="1200" i="1" kern="1200" dirty="0" smtClean="0">
                <a:solidFill>
                  <a:schemeClr val="tx1"/>
                </a:solidFill>
                <a:effectLst/>
                <a:latin typeface="+mn-lt"/>
                <a:ea typeface="+mn-ea"/>
                <a:cs typeface="+mn-cs"/>
              </a:rPr>
              <a:t>n</a:t>
            </a:r>
            <a:r>
              <a:rPr lang="en-US" sz="1200" kern="1200" dirty="0" smtClean="0">
                <a:solidFill>
                  <a:schemeClr val="tx1"/>
                </a:solidFill>
                <a:effectLst/>
                <a:latin typeface="+mn-lt"/>
                <a:ea typeface="+mn-ea"/>
                <a:cs typeface="+mn-cs"/>
              </a:rPr>
              <a:t>2 = 1.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Assuming binary classification and hence using a sigmoid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output unit for simplicity. The function that the computation graph is computing is: given</a:t>
            </a:r>
            <a:r>
              <a:rPr lang="en-US" sz="1200" kern="1200" baseline="0" dirty="0" smtClean="0">
                <a:solidFill>
                  <a:schemeClr val="tx1"/>
                </a:solidFill>
                <a:effectLst/>
                <a:latin typeface="+mn-lt"/>
                <a:ea typeface="+mn-ea"/>
                <a:cs typeface="+mn-cs"/>
              </a:rPr>
              <a:t> by these equations in the lower right.  </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smtClean="0">
                <a:solidFill>
                  <a:schemeClr val="tx1"/>
                </a:solidFill>
                <a:effectLst/>
                <a:latin typeface="+mn-lt"/>
                <a:ea typeface="+mn-ea"/>
                <a:cs typeface="+mn-cs"/>
              </a:rPr>
              <a:t>d</a:t>
            </a:r>
            <a:r>
              <a:rPr lang="is-IS" sz="1200" kern="1200" dirty="0" smtClean="0">
                <a:solidFill>
                  <a:schemeClr val="tx1"/>
                </a:solidFill>
                <a:effectLst/>
                <a:latin typeface="+mn-lt"/>
                <a:ea typeface="+mn-ea"/>
                <a:cs typeface="+mn-cs"/>
              </a:rPr>
              <a:t>σ(</a:t>
            </a:r>
            <a:r>
              <a:rPr lang="is-IS" sz="1200" i="1" kern="1200" dirty="0" smtClean="0">
                <a:solidFill>
                  <a:schemeClr val="tx1"/>
                </a:solidFill>
                <a:effectLst/>
                <a:latin typeface="+mn-lt"/>
                <a:ea typeface="+mn-ea"/>
                <a:cs typeface="+mn-cs"/>
              </a:rPr>
              <a:t>z</a:t>
            </a:r>
            <a:r>
              <a:rPr lang="is-IS" sz="1200" kern="1200" dirty="0" smtClean="0">
                <a:solidFill>
                  <a:schemeClr val="tx1"/>
                </a:solidFill>
                <a:effectLst/>
                <a:latin typeface="+mn-lt"/>
                <a:ea typeface="+mn-ea"/>
                <a:cs typeface="+mn-cs"/>
              </a:rPr>
              <a:t>)/</a:t>
            </a:r>
            <a:r>
              <a:rPr lang="is-IS" sz="1200" i="1" kern="1200" dirty="0" smtClean="0">
                <a:solidFill>
                  <a:schemeClr val="tx1"/>
                </a:solidFill>
                <a:effectLst/>
                <a:latin typeface="+mn-lt"/>
                <a:ea typeface="+mn-ea"/>
                <a:cs typeface="+mn-cs"/>
              </a:rPr>
              <a:t>dz </a:t>
            </a:r>
            <a:r>
              <a:rPr lang="is-IS" sz="1200" kern="1200" dirty="0" smtClean="0">
                <a:solidFill>
                  <a:schemeClr val="tx1"/>
                </a:solidFill>
                <a:effectLst/>
                <a:latin typeface="+mn-lt"/>
                <a:ea typeface="+mn-ea"/>
                <a:cs typeface="+mn-cs"/>
              </a:rPr>
              <a:t> = σ(</a:t>
            </a:r>
            <a:r>
              <a:rPr lang="is-IS" sz="1200" i="1" kern="1200" dirty="0" smtClean="0">
                <a:solidFill>
                  <a:schemeClr val="tx1"/>
                </a:solidFill>
                <a:effectLst/>
                <a:latin typeface="+mn-lt"/>
                <a:ea typeface="+mn-ea"/>
                <a:cs typeface="+mn-cs"/>
              </a:rPr>
              <a:t>z</a:t>
            </a:r>
            <a:r>
              <a:rPr lang="is-IS" sz="1200" kern="1200" dirty="0" smtClean="0">
                <a:solidFill>
                  <a:schemeClr val="tx1"/>
                </a:solidFill>
                <a:effectLst/>
                <a:latin typeface="+mn-lt"/>
                <a:ea typeface="+mn-ea"/>
                <a:cs typeface="+mn-cs"/>
              </a:rPr>
              <a:t>)(1−σ(</a:t>
            </a:r>
            <a:r>
              <a:rPr lang="is-IS" sz="1200" i="1" kern="1200" dirty="0" smtClean="0">
                <a:solidFill>
                  <a:schemeClr val="tx1"/>
                </a:solidFill>
                <a:effectLst/>
                <a:latin typeface="+mn-lt"/>
                <a:ea typeface="+mn-ea"/>
                <a:cs typeface="+mn-cs"/>
              </a:rPr>
              <a:t>z</a:t>
            </a:r>
            <a:r>
              <a:rPr lang="is-IS" sz="1200" kern="1200" dirty="0" smtClean="0">
                <a:solidFill>
                  <a:schemeClr val="tx1"/>
                </a:solidFill>
                <a:effectLst/>
                <a:latin typeface="+mn-lt"/>
                <a:ea typeface="+mn-ea"/>
                <a:cs typeface="+mn-cs"/>
              </a:rPr>
              <a:t>))</a:t>
            </a:r>
            <a:endParaRPr lang="is-I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687733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140500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neural language models, the prior context is represented by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of the previous words. Representing the prior context as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Take an input and time </a:t>
            </a:r>
            <a:r>
              <a:rPr lang="en-US" i="1" dirty="0" smtClean="0"/>
              <a:t>t</a:t>
            </a:r>
            <a:r>
              <a:rPr lang="en-US" dirty="0" smtClean="0"/>
              <a:t>, represent some number of previous words </a:t>
            </a:r>
            <a:br>
              <a:rPr lang="en-US" dirty="0" smtClean="0"/>
            </a:br>
            <a:r>
              <a:rPr lang="en-US" dirty="0" smtClean="0"/>
              <a:t>(w</a:t>
            </a:r>
            <a:r>
              <a:rPr lang="en-US" baseline="-25000" dirty="0" smtClean="0"/>
              <a:t>t-1</a:t>
            </a:r>
            <a:r>
              <a:rPr lang="en-US" dirty="0" smtClean="0"/>
              <a:t>, w</a:t>
            </a:r>
            <a:r>
              <a:rPr lang="en-US" baseline="-25000" dirty="0" smtClean="0"/>
              <a:t>t-2, </a:t>
            </a:r>
            <a:r>
              <a:rPr lang="en-US" dirty="0" smtClean="0"/>
              <a:t>w</a:t>
            </a:r>
            <a:r>
              <a:rPr lang="en-US" baseline="-25000" dirty="0" smtClean="0"/>
              <a:t>t-3</a:t>
            </a:r>
            <a:r>
              <a:rPr lang="en-US" dirty="0" smtClean="0"/>
              <a:t>), and output a probability distribution over the next word. </a:t>
            </a:r>
            <a:r>
              <a:rPr lang="en-US" i="1" dirty="0" smtClean="0"/>
              <a:t>P</a:t>
            </a:r>
            <a:r>
              <a:rPr lang="en-US" dirty="0" smtClean="0"/>
              <a:t>(</a:t>
            </a:r>
            <a:r>
              <a:rPr lang="en-US" dirty="0" err="1" smtClean="0"/>
              <a:t>w</a:t>
            </a:r>
            <a:r>
              <a:rPr lang="en-US" baseline="-25000" dirty="0" err="1" smtClean="0"/>
              <a:t>t</a:t>
            </a:r>
            <a:r>
              <a:rPr lang="en-US" baseline="-25000" dirty="0" smtClean="0"/>
              <a:t> </a:t>
            </a:r>
            <a:r>
              <a:rPr lang="en-US" dirty="0" smtClean="0"/>
              <a:t>| w</a:t>
            </a:r>
            <a:r>
              <a:rPr lang="en-US" baseline="-25000" dirty="0" smtClean="0"/>
              <a:t>t-1</a:t>
            </a:r>
            <a:r>
              <a:rPr lang="en-US" dirty="0" smtClean="0"/>
              <a:t>, w</a:t>
            </a:r>
            <a:r>
              <a:rPr lang="en-US" baseline="-25000" dirty="0" smtClean="0"/>
              <a:t>t-2, </a:t>
            </a:r>
            <a:r>
              <a:rPr lang="en-US" dirty="0" smtClean="0"/>
              <a:t>w</a:t>
            </a:r>
            <a:r>
              <a:rPr lang="en-US" baseline="-25000" dirty="0" smtClean="0"/>
              <a:t>t-3</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966203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Each element </a:t>
            </a:r>
            <a:r>
              <a:rPr lang="en-US" sz="1200" i="1" kern="1200" dirty="0" smtClean="0">
                <a:solidFill>
                  <a:schemeClr val="tx1"/>
                </a:solidFill>
                <a:effectLst/>
                <a:latin typeface="+mn-lt"/>
                <a:ea typeface="+mn-ea"/>
                <a:cs typeface="+mn-cs"/>
              </a:rPr>
              <a:t>Wi j </a:t>
            </a:r>
            <a:r>
              <a:rPr lang="en-US" sz="1200" kern="1200" dirty="0" smtClean="0">
                <a:solidFill>
                  <a:schemeClr val="tx1"/>
                </a:solidFill>
                <a:effectLst/>
                <a:latin typeface="+mn-lt"/>
                <a:ea typeface="+mn-ea"/>
                <a:cs typeface="+mn-cs"/>
              </a:rPr>
              <a:t>of the weight matrix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represents the weight of the connection from the </a:t>
            </a:r>
            <a:r>
              <a:rPr lang="en-US" sz="1200" i="1" kern="1200" dirty="0" err="1" smtClean="0">
                <a:solidFill>
                  <a:schemeClr val="tx1"/>
                </a:solidFill>
                <a:effectLst/>
                <a:latin typeface="+mn-lt"/>
                <a:ea typeface="+mn-ea"/>
                <a:cs typeface="+mn-cs"/>
              </a:rPr>
              <a:t>i</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input unit </a:t>
            </a:r>
            <a:r>
              <a:rPr lang="en-US" sz="1200" i="1" kern="1200" dirty="0" smtClean="0">
                <a:solidFill>
                  <a:schemeClr val="tx1"/>
                </a:solidFill>
                <a:effectLst/>
                <a:latin typeface="+mn-lt"/>
                <a:ea typeface="+mn-ea"/>
                <a:cs typeface="+mn-cs"/>
              </a:rPr>
              <a:t>xi </a:t>
            </a:r>
            <a:r>
              <a:rPr lang="en-US" sz="1200" kern="1200" dirty="0" smtClean="0">
                <a:solidFill>
                  <a:schemeClr val="tx1"/>
                </a:solidFill>
                <a:effectLst/>
                <a:latin typeface="+mn-lt"/>
                <a:ea typeface="+mn-ea"/>
                <a:cs typeface="+mn-cs"/>
              </a:rPr>
              <a:t>to the </a:t>
            </a:r>
            <a:r>
              <a:rPr lang="en-US" sz="1200" i="1" kern="1200" dirty="0" err="1" smtClean="0">
                <a:solidFill>
                  <a:schemeClr val="tx1"/>
                </a:solidFill>
                <a:effectLst/>
                <a:latin typeface="+mn-lt"/>
                <a:ea typeface="+mn-ea"/>
                <a:cs typeface="+mn-cs"/>
              </a:rPr>
              <a:t>j</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hidden unit </a:t>
            </a:r>
            <a:r>
              <a:rPr lang="en-US" sz="1200" i="1" kern="1200" dirty="0" err="1" smtClean="0">
                <a:solidFill>
                  <a:schemeClr val="tx1"/>
                </a:solidFill>
                <a:effectLst/>
                <a:latin typeface="+mn-lt"/>
                <a:ea typeface="+mn-ea"/>
                <a:cs typeface="+mn-cs"/>
              </a:rPr>
              <a:t>hj</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708252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smtClean="0">
                <a:solidFill>
                  <a:schemeClr val="tx1"/>
                </a:solidFill>
                <a:effectLst/>
                <a:latin typeface="+mn-lt"/>
                <a:ea typeface="+mn-ea"/>
                <a:cs typeface="+mn-cs"/>
              </a:rPr>
              <a:t>jV</a:t>
            </a:r>
            <a:r>
              <a:rPr lang="en-US" sz="1200" kern="1200" dirty="0" smtClean="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946797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smtClean="0"/>
          </a:p>
          <a:p>
            <a:r>
              <a:rPr lang="en-US" sz="1200" kern="1200" dirty="0" smtClean="0">
                <a:solidFill>
                  <a:schemeClr val="tx1"/>
                </a:solidFill>
                <a:effectLst/>
                <a:latin typeface="+mn-lt"/>
                <a:ea typeface="+mn-ea"/>
                <a:cs typeface="+mn-cs"/>
              </a:rPr>
              <a:t>Hierarchical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[Morin and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2005] allows to compute the probability of a single word in </a:t>
            </a:r>
            <a:r>
              <a:rPr lang="en-US" sz="1200" kern="1200" dirty="0" err="1" smtClean="0">
                <a:solidFill>
                  <a:schemeClr val="tx1"/>
                </a:solidFill>
                <a:effectLst/>
                <a:latin typeface="+mn-lt"/>
                <a:ea typeface="+mn-ea"/>
                <a:cs typeface="+mn-cs"/>
              </a:rPr>
              <a:t>O.log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jV</a:t>
            </a:r>
            <a:r>
              <a:rPr lang="en-US" sz="1200" kern="1200" dirty="0" smtClean="0">
                <a:solidFill>
                  <a:schemeClr val="tx1"/>
                </a:solidFill>
                <a:effectLst/>
                <a:latin typeface="+mn-lt"/>
                <a:ea typeface="+mn-ea"/>
                <a:cs typeface="+mn-cs"/>
              </a:rPr>
              <a:t> j/ time rather than </a:t>
            </a:r>
            <a:r>
              <a:rPr lang="en-US" sz="1200" kern="1200" dirty="0" err="1" smtClean="0">
                <a:solidFill>
                  <a:schemeClr val="tx1"/>
                </a:solidFill>
                <a:effectLst/>
                <a:latin typeface="+mn-lt"/>
                <a:ea typeface="+mn-ea"/>
                <a:cs typeface="+mn-cs"/>
              </a:rPr>
              <a:t>O.jV</a:t>
            </a:r>
            <a:r>
              <a:rPr lang="en-US" sz="1200" kern="1200" dirty="0" smtClean="0">
                <a:solidFill>
                  <a:schemeClr val="tx1"/>
                </a:solidFill>
                <a:effectLst/>
                <a:latin typeface="+mn-lt"/>
                <a:ea typeface="+mn-ea"/>
                <a:cs typeface="+mn-cs"/>
              </a:rPr>
              <a:t> j/. is is achieved by structuring 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smtClean="0">
                <a:solidFill>
                  <a:schemeClr val="tx1"/>
                </a:solidFill>
                <a:effectLst/>
                <a:latin typeface="+mn-lt"/>
                <a:ea typeface="+mn-ea"/>
                <a:cs typeface="+mn-cs"/>
              </a:rPr>
              <a:t>aproaches</a:t>
            </a:r>
            <a:r>
              <a:rPr lang="en-US" sz="1200" kern="1200" dirty="0" smtClean="0">
                <a:solidFill>
                  <a:schemeClr val="tx1"/>
                </a:solidFill>
                <a:effectLst/>
                <a:latin typeface="+mn-lt"/>
                <a:ea typeface="+mn-ea"/>
                <a:cs typeface="+mn-cs"/>
              </a:rPr>
              <a:t>, such as noise-contrastive estimation (NCE) [</a:t>
            </a:r>
            <a:r>
              <a:rPr lang="en-US" sz="1200" kern="1200" dirty="0" err="1" smtClean="0">
                <a:solidFill>
                  <a:schemeClr val="tx1"/>
                </a:solidFill>
                <a:effectLst/>
                <a:latin typeface="+mn-lt"/>
                <a:ea typeface="+mn-ea"/>
                <a:cs typeface="+mn-cs"/>
              </a:rPr>
              <a:t>Mnih</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Teh</a:t>
            </a:r>
            <a:r>
              <a:rPr lang="en-US" sz="1200" kern="1200" dirty="0" smtClean="0">
                <a:solidFill>
                  <a:schemeClr val="tx1"/>
                </a:solidFill>
                <a:effectLst/>
                <a:latin typeface="+mn-lt"/>
                <a:ea typeface="+mn-ea"/>
                <a:cs typeface="+mn-cs"/>
              </a:rPr>
              <a:t>, 2012, </a:t>
            </a:r>
            <a:r>
              <a:rPr lang="en-US" sz="1200" kern="1200" dirty="0" err="1" smtClean="0">
                <a:solidFill>
                  <a:schemeClr val="tx1"/>
                </a:solidFill>
                <a:effectLst/>
                <a:latin typeface="+mn-lt"/>
                <a:ea typeface="+mn-ea"/>
                <a:cs typeface="+mn-cs"/>
              </a:rPr>
              <a:t>Vaswani</a:t>
            </a:r>
            <a:r>
              <a:rPr lang="en-US" sz="1200" kern="1200" dirty="0" smtClean="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smtClean="0">
                <a:solidFill>
                  <a:schemeClr val="tx1"/>
                </a:solidFill>
                <a:effectLst/>
                <a:latin typeface="+mn-lt"/>
                <a:ea typeface="+mn-ea"/>
                <a:cs typeface="+mn-cs"/>
              </a:rPr>
              <a:t>exponentiated</a:t>
            </a:r>
            <a:r>
              <a:rPr lang="en-US" sz="1200" kern="1200" dirty="0" smtClean="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smtClean="0">
                <a:solidFill>
                  <a:schemeClr val="tx1"/>
                </a:solidFill>
                <a:effectLst/>
                <a:latin typeface="+mn-lt"/>
                <a:ea typeface="+mn-ea"/>
                <a:cs typeface="+mn-cs"/>
              </a:rPr>
              <a:t>exponentiated</a:t>
            </a:r>
            <a:r>
              <a:rPr lang="en-US" sz="1200" kern="1200" dirty="0" smtClean="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over a smaller subset of the </a:t>
            </a:r>
            <a:r>
              <a:rPr lang="en-US" sz="1200" kern="1200" dirty="0" err="1" smtClean="0">
                <a:solidFill>
                  <a:schemeClr val="tx1"/>
                </a:solidFill>
                <a:effectLst/>
                <a:latin typeface="+mn-lt"/>
                <a:ea typeface="+mn-ea"/>
                <a:cs typeface="+mn-cs"/>
              </a:rPr>
              <a:t>vocabu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lary</a:t>
            </a:r>
            <a:r>
              <a:rPr lang="en-US" sz="1200" kern="1200" dirty="0" smtClean="0">
                <a:solidFill>
                  <a:schemeClr val="tx1"/>
                </a:solidFill>
                <a:effectLst/>
                <a:latin typeface="+mn-lt"/>
                <a:ea typeface="+mn-ea"/>
                <a:cs typeface="+mn-cs"/>
              </a:rPr>
              <a:t> [Jean et al., 2015].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smtClean="0"/>
          </a:p>
          <a:p>
            <a:r>
              <a:rPr lang="en-US" sz="1200" kern="1200" dirty="0" smtClean="0">
                <a:solidFill>
                  <a:schemeClr val="tx1"/>
                </a:solidFill>
                <a:effectLst/>
                <a:latin typeface="+mn-lt"/>
                <a:ea typeface="+mn-ea"/>
                <a:cs typeface="+mn-cs"/>
              </a:rPr>
              <a:t>An orthogonal line of work is attempting to sidestep the problem by working at the char- </a:t>
            </a:r>
            <a:r>
              <a:rPr lang="en-US" sz="1200" kern="1200" dirty="0" err="1" smtClean="0">
                <a:solidFill>
                  <a:schemeClr val="tx1"/>
                </a:solidFill>
                <a:effectLst/>
                <a:latin typeface="+mn-lt"/>
                <a:ea typeface="+mn-ea"/>
                <a:cs typeface="+mn-cs"/>
              </a:rPr>
              <a:t>acters</a:t>
            </a:r>
            <a:r>
              <a:rPr lang="en-US" sz="1200" kern="1200" dirty="0" smtClean="0">
                <a:solidFill>
                  <a:schemeClr val="tx1"/>
                </a:solidFill>
                <a:effectLst/>
                <a:latin typeface="+mn-lt"/>
                <a:ea typeface="+mn-ea"/>
                <a:cs typeface="+mn-cs"/>
              </a:rPr>
              <a:t> level rather than words level.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2259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smtClean="0"/>
          </a:p>
          <a:p>
            <a:r>
              <a:rPr lang="en-US" sz="1200" kern="1200" dirty="0" smtClean="0">
                <a:solidFill>
                  <a:schemeClr val="tx1"/>
                </a:solidFill>
                <a:effectLst/>
                <a:latin typeface="+mn-lt"/>
                <a:ea typeface="+mn-ea"/>
                <a:cs typeface="+mn-cs"/>
              </a:rPr>
              <a:t>Hierarchical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[Morin and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2005] allows to compute the probability of a single word in </a:t>
            </a:r>
            <a:r>
              <a:rPr lang="en-US" sz="1200" kern="1200" dirty="0" err="1" smtClean="0">
                <a:solidFill>
                  <a:schemeClr val="tx1"/>
                </a:solidFill>
                <a:effectLst/>
                <a:latin typeface="+mn-lt"/>
                <a:ea typeface="+mn-ea"/>
                <a:cs typeface="+mn-cs"/>
              </a:rPr>
              <a:t>O.log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jV</a:t>
            </a:r>
            <a:r>
              <a:rPr lang="en-US" sz="1200" kern="1200" dirty="0" smtClean="0">
                <a:solidFill>
                  <a:schemeClr val="tx1"/>
                </a:solidFill>
                <a:effectLst/>
                <a:latin typeface="+mn-lt"/>
                <a:ea typeface="+mn-ea"/>
                <a:cs typeface="+mn-cs"/>
              </a:rPr>
              <a:t> j/ time rather than </a:t>
            </a:r>
            <a:r>
              <a:rPr lang="en-US" sz="1200" kern="1200" dirty="0" err="1" smtClean="0">
                <a:solidFill>
                  <a:schemeClr val="tx1"/>
                </a:solidFill>
                <a:effectLst/>
                <a:latin typeface="+mn-lt"/>
                <a:ea typeface="+mn-ea"/>
                <a:cs typeface="+mn-cs"/>
              </a:rPr>
              <a:t>O.jV</a:t>
            </a:r>
            <a:r>
              <a:rPr lang="en-US" sz="1200" kern="1200" dirty="0" smtClean="0">
                <a:solidFill>
                  <a:schemeClr val="tx1"/>
                </a:solidFill>
                <a:effectLst/>
                <a:latin typeface="+mn-lt"/>
                <a:ea typeface="+mn-ea"/>
                <a:cs typeface="+mn-cs"/>
              </a:rPr>
              <a:t> j/. is is achieved by structuring 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smtClean="0">
                <a:solidFill>
                  <a:schemeClr val="tx1"/>
                </a:solidFill>
                <a:effectLst/>
                <a:latin typeface="+mn-lt"/>
                <a:ea typeface="+mn-ea"/>
                <a:cs typeface="+mn-cs"/>
              </a:rPr>
              <a:t>aproaches</a:t>
            </a:r>
            <a:r>
              <a:rPr lang="en-US" sz="1200" kern="1200" dirty="0" smtClean="0">
                <a:solidFill>
                  <a:schemeClr val="tx1"/>
                </a:solidFill>
                <a:effectLst/>
                <a:latin typeface="+mn-lt"/>
                <a:ea typeface="+mn-ea"/>
                <a:cs typeface="+mn-cs"/>
              </a:rPr>
              <a:t>, such as noise-contrastive estimation (NCE) [</a:t>
            </a:r>
            <a:r>
              <a:rPr lang="en-US" sz="1200" kern="1200" dirty="0" err="1" smtClean="0">
                <a:solidFill>
                  <a:schemeClr val="tx1"/>
                </a:solidFill>
                <a:effectLst/>
                <a:latin typeface="+mn-lt"/>
                <a:ea typeface="+mn-ea"/>
                <a:cs typeface="+mn-cs"/>
              </a:rPr>
              <a:t>Mnih</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Teh</a:t>
            </a:r>
            <a:r>
              <a:rPr lang="en-US" sz="1200" kern="1200" dirty="0" smtClean="0">
                <a:solidFill>
                  <a:schemeClr val="tx1"/>
                </a:solidFill>
                <a:effectLst/>
                <a:latin typeface="+mn-lt"/>
                <a:ea typeface="+mn-ea"/>
                <a:cs typeface="+mn-cs"/>
              </a:rPr>
              <a:t>, 2012, </a:t>
            </a:r>
            <a:r>
              <a:rPr lang="en-US" sz="1200" kern="1200" dirty="0" err="1" smtClean="0">
                <a:solidFill>
                  <a:schemeClr val="tx1"/>
                </a:solidFill>
                <a:effectLst/>
                <a:latin typeface="+mn-lt"/>
                <a:ea typeface="+mn-ea"/>
                <a:cs typeface="+mn-cs"/>
              </a:rPr>
              <a:t>Vaswani</a:t>
            </a:r>
            <a:r>
              <a:rPr lang="en-US" sz="1200" kern="1200" dirty="0" smtClean="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smtClean="0">
                <a:solidFill>
                  <a:schemeClr val="tx1"/>
                </a:solidFill>
                <a:effectLst/>
                <a:latin typeface="+mn-lt"/>
                <a:ea typeface="+mn-ea"/>
                <a:cs typeface="+mn-cs"/>
              </a:rPr>
              <a:t>exponentiated</a:t>
            </a:r>
            <a:r>
              <a:rPr lang="en-US" sz="1200" kern="1200" dirty="0" smtClean="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smtClean="0">
                <a:solidFill>
                  <a:schemeClr val="tx1"/>
                </a:solidFill>
                <a:effectLst/>
                <a:latin typeface="+mn-lt"/>
                <a:ea typeface="+mn-ea"/>
                <a:cs typeface="+mn-cs"/>
              </a:rPr>
              <a:t>exponentiated</a:t>
            </a:r>
            <a:r>
              <a:rPr lang="en-US" sz="1200" kern="1200" dirty="0" smtClean="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over a smaller subset of the </a:t>
            </a:r>
            <a:r>
              <a:rPr lang="en-US" sz="1200" kern="1200" dirty="0" err="1" smtClean="0">
                <a:solidFill>
                  <a:schemeClr val="tx1"/>
                </a:solidFill>
                <a:effectLst/>
                <a:latin typeface="+mn-lt"/>
                <a:ea typeface="+mn-ea"/>
                <a:cs typeface="+mn-cs"/>
              </a:rPr>
              <a:t>vocabu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lary</a:t>
            </a:r>
            <a:r>
              <a:rPr lang="en-US" sz="1200" kern="1200" dirty="0" smtClean="0">
                <a:solidFill>
                  <a:schemeClr val="tx1"/>
                </a:solidFill>
                <a:effectLst/>
                <a:latin typeface="+mn-lt"/>
                <a:ea typeface="+mn-ea"/>
                <a:cs typeface="+mn-cs"/>
              </a:rPr>
              <a:t> [Jean et al., 2015].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smtClean="0"/>
          </a:p>
          <a:p>
            <a:r>
              <a:rPr lang="en-US" sz="1200" kern="1200" dirty="0" smtClean="0">
                <a:solidFill>
                  <a:schemeClr val="tx1"/>
                </a:solidFill>
                <a:effectLst/>
                <a:latin typeface="+mn-lt"/>
                <a:ea typeface="+mn-ea"/>
                <a:cs typeface="+mn-cs"/>
              </a:rPr>
              <a:t>An orthogonal line of work is attempting to sidestep the problem by working at the char- </a:t>
            </a:r>
            <a:r>
              <a:rPr lang="en-US" sz="1200" kern="1200" dirty="0" err="1" smtClean="0">
                <a:solidFill>
                  <a:schemeClr val="tx1"/>
                </a:solidFill>
                <a:effectLst/>
                <a:latin typeface="+mn-lt"/>
                <a:ea typeface="+mn-ea"/>
                <a:cs typeface="+mn-cs"/>
              </a:rPr>
              <a:t>acters</a:t>
            </a:r>
            <a:r>
              <a:rPr lang="en-US" sz="1200" kern="1200" dirty="0" smtClean="0">
                <a:solidFill>
                  <a:schemeClr val="tx1"/>
                </a:solidFill>
                <a:effectLst/>
                <a:latin typeface="+mn-lt"/>
                <a:ea typeface="+mn-ea"/>
                <a:cs typeface="+mn-cs"/>
              </a:rPr>
              <a:t> level rather than words level.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2007561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word as the supervision signal. us, we can generate practically unlimited training data for them.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077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513930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Write out: sim(</a:t>
            </a:r>
            <a:r>
              <a:rPr lang="en-US" sz="1200" b="1" dirty="0" smtClean="0"/>
              <a:t>cat, dog</a:t>
            </a:r>
            <a:r>
              <a:rPr lang="en-US" sz="1200" dirty="0" smtClean="0"/>
              <a:t>)</a:t>
            </a:r>
            <a:endParaRPr lang="en-US" sz="1200" b="1"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553907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 is implemented with a feed forward or recurrent neural network, trained with stochastic gradient descent.  </a:t>
            </a:r>
            <a:r>
              <a:rPr lang="en-US" sz="1200" dirty="0" err="1" smtClean="0"/>
              <a:t>Softmax</a:t>
            </a:r>
            <a:r>
              <a:rPr lang="en-US" sz="1200" dirty="0" smtClean="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49030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 by-product of training neural network-based language models are dense word </a:t>
            </a:r>
            <a:r>
              <a:rPr lang="en-US" sz="1200" dirty="0" err="1" smtClean="0"/>
              <a:t>embeddings</a:t>
            </a:r>
            <a:r>
              <a:rPr lang="en-US" sz="1200" dirty="0" smtClean="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93500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ELMo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from Language Models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GPT: Improving Language Understanding by Generative </a:t>
            </a:r>
            <a:r>
              <a:rPr lang="en-US" sz="1200" b="0" kern="1200" dirty="0" err="1" smtClean="0">
                <a:solidFill>
                  <a:schemeClr val="tx1"/>
                </a:solidFill>
                <a:effectLst/>
                <a:latin typeface="+mn-lt"/>
                <a:ea typeface="+mn-ea"/>
                <a:cs typeface="+mn-cs"/>
              </a:rPr>
              <a:t>PreTraining</a:t>
            </a:r>
            <a:r>
              <a:rPr lang="en-US" sz="1200" b="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BERT: </a:t>
            </a:r>
            <a:r>
              <a:rPr lang="en-US" sz="1200" b="0"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idirectional </a:t>
            </a:r>
            <a:r>
              <a:rPr lang="en-US" sz="1200" b="0" kern="1200" dirty="0" smtClean="0">
                <a:solidFill>
                  <a:schemeClr val="tx1"/>
                </a:solidFill>
                <a:effectLst/>
                <a:latin typeface="+mn-lt"/>
                <a:ea typeface="+mn-ea"/>
                <a:cs typeface="+mn-cs"/>
              </a:rPr>
              <a:t>E</a:t>
            </a:r>
            <a:r>
              <a:rPr lang="en-US" sz="1200" kern="1200" dirty="0" smtClean="0">
                <a:solidFill>
                  <a:schemeClr val="tx1"/>
                </a:solidFill>
                <a:effectLst/>
                <a:latin typeface="+mn-lt"/>
                <a:ea typeface="+mn-ea"/>
                <a:cs typeface="+mn-cs"/>
              </a:rPr>
              <a:t>ncoder </a:t>
            </a:r>
            <a:r>
              <a:rPr lang="en-US" sz="1200" b="0" kern="1200" dirty="0" smtClean="0">
                <a:solidFill>
                  <a:schemeClr val="tx1"/>
                </a:solidFill>
                <a:effectLst/>
                <a:latin typeface="+mn-lt"/>
                <a:ea typeface="+mn-ea"/>
                <a:cs typeface="+mn-cs"/>
              </a:rPr>
              <a:t>R</a:t>
            </a:r>
            <a:r>
              <a:rPr lang="en-US" sz="1200" kern="1200" dirty="0" smtClean="0">
                <a:solidFill>
                  <a:schemeClr val="tx1"/>
                </a:solidFill>
                <a:effectLst/>
                <a:latin typeface="+mn-lt"/>
                <a:ea typeface="+mn-ea"/>
                <a:cs typeface="+mn-cs"/>
              </a:rPr>
              <a:t>epresentations from </a:t>
            </a:r>
            <a:r>
              <a:rPr lang="en-US" sz="1200" b="0" kern="120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ransformers.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95143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Notice that we’re applying the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function here to a vector, while previously it was applied to a scalar. We’re thus allowing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and indeed any activation function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 to apply to a vector element-wise, so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89703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Each element </a:t>
            </a:r>
            <a:r>
              <a:rPr lang="en-US" sz="1200" i="1" kern="1200" dirty="0" smtClean="0">
                <a:solidFill>
                  <a:schemeClr val="tx1"/>
                </a:solidFill>
                <a:effectLst/>
                <a:latin typeface="+mn-lt"/>
                <a:ea typeface="+mn-ea"/>
                <a:cs typeface="+mn-cs"/>
              </a:rPr>
              <a:t>Wi j </a:t>
            </a:r>
            <a:r>
              <a:rPr lang="en-US" sz="1200" kern="1200" dirty="0" smtClean="0">
                <a:solidFill>
                  <a:schemeClr val="tx1"/>
                </a:solidFill>
                <a:effectLst/>
                <a:latin typeface="+mn-lt"/>
                <a:ea typeface="+mn-ea"/>
                <a:cs typeface="+mn-cs"/>
              </a:rPr>
              <a:t>of the weight matrix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represents the weight of the connection from the </a:t>
            </a:r>
            <a:r>
              <a:rPr lang="en-US" sz="1200" i="1" kern="1200" dirty="0" err="1" smtClean="0">
                <a:solidFill>
                  <a:schemeClr val="tx1"/>
                </a:solidFill>
                <a:effectLst/>
                <a:latin typeface="+mn-lt"/>
                <a:ea typeface="+mn-ea"/>
                <a:cs typeface="+mn-cs"/>
              </a:rPr>
              <a:t>i</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input unit </a:t>
            </a:r>
            <a:r>
              <a:rPr lang="en-US" sz="1200" i="1" kern="1200" dirty="0" smtClean="0">
                <a:solidFill>
                  <a:schemeClr val="tx1"/>
                </a:solidFill>
                <a:effectLst/>
                <a:latin typeface="+mn-lt"/>
                <a:ea typeface="+mn-ea"/>
                <a:cs typeface="+mn-cs"/>
              </a:rPr>
              <a:t>xi </a:t>
            </a:r>
            <a:r>
              <a:rPr lang="en-US" sz="1200" kern="1200" dirty="0" smtClean="0">
                <a:solidFill>
                  <a:schemeClr val="tx1"/>
                </a:solidFill>
                <a:effectLst/>
                <a:latin typeface="+mn-lt"/>
                <a:ea typeface="+mn-ea"/>
                <a:cs typeface="+mn-cs"/>
              </a:rPr>
              <a:t>to the </a:t>
            </a:r>
            <a:r>
              <a:rPr lang="en-US" sz="1200" i="1" kern="1200" dirty="0" err="1" smtClean="0">
                <a:solidFill>
                  <a:schemeClr val="tx1"/>
                </a:solidFill>
                <a:effectLst/>
                <a:latin typeface="+mn-lt"/>
                <a:ea typeface="+mn-ea"/>
                <a:cs typeface="+mn-cs"/>
              </a:rPr>
              <a:t>j</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hidden unit </a:t>
            </a:r>
            <a:r>
              <a:rPr lang="en-US" sz="1200" i="1" kern="1200" dirty="0" err="1" smtClean="0">
                <a:solidFill>
                  <a:schemeClr val="tx1"/>
                </a:solidFill>
                <a:effectLst/>
                <a:latin typeface="+mn-lt"/>
                <a:ea typeface="+mn-ea"/>
                <a:cs typeface="+mn-cs"/>
              </a:rPr>
              <a:t>hj</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266033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Notice that we’re applying the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function here to a vector, while previously it was applied to a scalar. We’re thus allowing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and indeed any activation function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 to apply to a vector element-wise, so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11173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gradient descent requires knowing the </a:t>
            </a:r>
            <a:r>
              <a:rPr lang="en-US" sz="1200" b="0" kern="1200" dirty="0" smtClean="0">
                <a:solidFill>
                  <a:schemeClr val="tx1"/>
                </a:solidFill>
                <a:effectLst/>
                <a:latin typeface="+mn-lt"/>
                <a:ea typeface="+mn-ea"/>
                <a:cs typeface="+mn-cs"/>
              </a:rPr>
              <a:t>gradient </a:t>
            </a:r>
            <a:r>
              <a:rPr lang="en-US" sz="1200" kern="1200" dirty="0" smtClean="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or </a:t>
            </a:r>
            <a:r>
              <a:rPr lang="en-US" sz="1200"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smtClean="0"/>
          </a:p>
          <a:p>
            <a:r>
              <a:rPr lang="en-US" sz="1200" kern="1200" dirty="0" smtClean="0">
                <a:solidFill>
                  <a:schemeClr val="tx1"/>
                </a:solidFill>
                <a:effectLst/>
                <a:latin typeface="+mn-lt"/>
                <a:ea typeface="+mn-ea"/>
                <a:cs typeface="+mn-cs"/>
              </a:rPr>
              <a:t>The answer is the algorithm called </a:t>
            </a:r>
            <a:r>
              <a:rPr lang="en-US" sz="1200" b="1" kern="1200" dirty="0" smtClean="0">
                <a:solidFill>
                  <a:schemeClr val="tx1"/>
                </a:solidFill>
                <a:effectLst/>
                <a:latin typeface="+mn-lt"/>
                <a:ea typeface="+mn-ea"/>
                <a:cs typeface="+mn-cs"/>
              </a:rPr>
              <a:t>error backpropagation </a:t>
            </a:r>
            <a:r>
              <a:rPr lang="en-US" sz="1200" kern="1200" dirty="0" smtClean="0">
                <a:solidFill>
                  <a:schemeClr val="tx1"/>
                </a:solidFill>
                <a:effectLst/>
                <a:latin typeface="+mn-lt"/>
                <a:ea typeface="+mn-ea"/>
                <a:cs typeface="+mn-cs"/>
              </a:rPr>
              <a:t>or </a:t>
            </a:r>
            <a:r>
              <a:rPr lang="en-US" sz="1200" b="1" kern="1200" dirty="0" smtClean="0">
                <a:solidFill>
                  <a:schemeClr val="tx1"/>
                </a:solidFill>
                <a:effectLst/>
                <a:latin typeface="+mn-lt"/>
                <a:ea typeface="+mn-ea"/>
                <a:cs typeface="+mn-cs"/>
              </a:rPr>
              <a:t>reverse differentiation</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417757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t>
            </a:r>
            <a:r>
              <a:rPr lang="en-US" baseline="0" dirty="0" smtClean="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068845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t>
            </a:r>
            <a:r>
              <a:rPr lang="en-US" baseline="0" dirty="0" smtClean="0"/>
              <a:t> in </a:t>
            </a:r>
            <a:r>
              <a:rPr lang="en-US" baseline="0" smtClean="0"/>
              <a:t>the denominator is the number </a:t>
            </a:r>
            <a:r>
              <a:rPr lang="en-US" baseline="0" dirty="0" smtClean="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479632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we make each of the component addition and multiplication operations explicit, and add names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e</a:t>
            </a:r>
            <a:r>
              <a:rPr lang="en-US" sz="1200" kern="1200" dirty="0" smtClean="0">
                <a:solidFill>
                  <a:schemeClr val="tx1"/>
                </a:solidFill>
                <a:effectLst/>
                <a:latin typeface="+mn-lt"/>
                <a:ea typeface="+mn-ea"/>
                <a:cs typeface="+mn-cs"/>
              </a:rPr>
              <a:t>) for the intermediate outputs, the resulting series of computations is</a:t>
            </a:r>
            <a:r>
              <a:rPr lang="en-US" sz="1200" kern="1200" baseline="0" dirty="0" smtClean="0">
                <a:solidFill>
                  <a:schemeClr val="tx1"/>
                </a:solidFill>
                <a:effectLst/>
                <a:latin typeface="+mn-lt"/>
                <a:ea typeface="+mn-ea"/>
                <a:cs typeface="+mn-cs"/>
              </a:rPr>
              <a:t> as shown on the </a:t>
            </a:r>
            <a:r>
              <a:rPr lang="en-US" sz="1200" kern="1200" baseline="0" dirty="0" err="1" smtClean="0">
                <a:solidFill>
                  <a:schemeClr val="tx1"/>
                </a:solidFill>
                <a:effectLst/>
                <a:latin typeface="+mn-lt"/>
                <a:ea typeface="+mn-ea"/>
                <a:cs typeface="+mn-cs"/>
              </a:rPr>
              <a:t>righ</a:t>
            </a:r>
            <a:r>
              <a:rPr lang="en-US" sz="1200" kern="1200" baseline="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641315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11/26/19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11/26/19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11/26/19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11/26/19</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11/26/19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NUL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emf"/></Relationships>
</file>

<file path=ppt/slides/_rels/slide44.xml.rels><?xml version="1.0" encoding="UTF-8" standalone="yes"?>
<Relationships xmlns="http://schemas.openxmlformats.org/package/2006/relationships"><Relationship Id="rId3" Type="http://schemas.openxmlformats.org/officeDocument/2006/relationships/hyperlink" Target="https://allennlp.org/elmo" TargetMode="External"/><Relationship Id="rId4" Type="http://schemas.openxmlformats.org/officeDocument/2006/relationships/hyperlink" Target="https://blog.openai.com/language-unsupervised/" TargetMode="External"/><Relationship Id="rId5" Type="http://schemas.openxmlformats.org/officeDocument/2006/relationships/hyperlink" Target="https://arxiv.org/pdf/1810.04805.pdf" TargetMode="External"/><Relationship Id="rId6" Type="http://schemas.openxmlformats.org/officeDocument/2006/relationships/hyperlink" Target="https://blog.openai.com/better-language-models/" TargetMode="External"/><Relationship Id="rId7" Type="http://schemas.openxmlformats.org/officeDocument/2006/relationships/image" Target="../media/image33.tiff"/><Relationship Id="rId8"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Neural Networks </a:t>
            </a:r>
            <a:br>
              <a:rPr lang="en-US" dirty="0" smtClean="0"/>
            </a:br>
            <a:r>
              <a:rPr lang="en-US" dirty="0" smtClean="0"/>
              <a:t>part 2</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smtClean="0"/>
              <a:t>Chapters 7 and 9 </a:t>
            </a:r>
            <a:endParaRPr lang="en-US" dirty="0"/>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Cross-Entropy Loss</a:t>
            </a:r>
            <a:endParaRPr lang="en-US" dirty="0"/>
          </a:p>
        </p:txBody>
      </p:sp>
      <p:sp>
        <p:nvSpPr>
          <p:cNvPr id="3" name="Content Placeholder 2"/>
          <p:cNvSpPr>
            <a:spLocks noGrp="1"/>
          </p:cNvSpPr>
          <p:nvPr>
            <p:ph idx="1"/>
          </p:nvPr>
        </p:nvSpPr>
        <p:spPr/>
        <p:txBody>
          <a:bodyPr/>
          <a:lstStyle/>
          <a:p>
            <a:r>
              <a:rPr lang="en-US" dirty="0" smtClean="0"/>
              <a:t>If the neural network is a binary classifier with a sigmoid at the final layer, the loss function is exactly the same as we saw in logistic regression:</a:t>
            </a:r>
          </a:p>
          <a:p>
            <a:endParaRPr lang="en-US" dirty="0"/>
          </a:p>
          <a:p>
            <a:r>
              <a:rPr lang="en-US" dirty="0" smtClean="0"/>
              <a:t>For multinomial classification</a:t>
            </a:r>
          </a:p>
          <a:p>
            <a:endParaRPr lang="en-US" dirty="0" smtClean="0"/>
          </a:p>
          <a:p>
            <a:r>
              <a:rPr lang="en-US" dirty="0" smtClean="0"/>
              <a:t>If there is only one correct answer, where the truth is </a:t>
            </a:r>
            <a:r>
              <a:rPr lang="en-US" i="1" dirty="0" err="1" smtClean="0"/>
              <a:t>y</a:t>
            </a:r>
            <a:r>
              <a:rPr lang="en-US" i="1" baseline="-25000" dirty="0" err="1" smtClean="0"/>
              <a:t>i</a:t>
            </a:r>
            <a:r>
              <a:rPr lang="en-US" i="1" dirty="0" smtClean="0"/>
              <a:t>=1</a:t>
            </a:r>
            <a:r>
              <a:rPr lang="en-US" dirty="0" smtClean="0"/>
              <a:t>, then this simplifies to be</a:t>
            </a:r>
          </a:p>
          <a:p>
            <a:endParaRPr lang="en-US" dirty="0"/>
          </a:p>
          <a:p>
            <a:r>
              <a:rPr lang="en-US" dirty="0" smtClean="0"/>
              <a:t>Plugging into </a:t>
            </a:r>
            <a:r>
              <a:rPr lang="en-US" dirty="0" err="1" smtClean="0"/>
              <a:t>softmax</a:t>
            </a:r>
            <a:r>
              <a:rPr lang="en-US" dirty="0" smtClean="0"/>
              <a:t>: </a:t>
            </a:r>
          </a:p>
          <a:p>
            <a:endParaRPr lang="en-US" dirty="0"/>
          </a:p>
        </p:txBody>
      </p:sp>
      <p:pic>
        <p:nvPicPr>
          <p:cNvPr id="7" name="Picture 6"/>
          <p:cNvPicPr>
            <a:picLocks noChangeAspect="1"/>
          </p:cNvPicPr>
          <p:nvPr/>
        </p:nvPicPr>
        <p:blipFill>
          <a:blip r:embed="rId3"/>
          <a:stretch>
            <a:fillRect/>
          </a:stretch>
        </p:blipFill>
        <p:spPr>
          <a:xfrm>
            <a:off x="1371600" y="2724557"/>
            <a:ext cx="6858000" cy="610834"/>
          </a:xfrm>
          <a:prstGeom prst="rect">
            <a:avLst/>
          </a:prstGeom>
        </p:spPr>
      </p:pic>
      <p:pic>
        <p:nvPicPr>
          <p:cNvPr id="8" name="Picture 7"/>
          <p:cNvPicPr>
            <a:picLocks noChangeAspect="1"/>
          </p:cNvPicPr>
          <p:nvPr/>
        </p:nvPicPr>
        <p:blipFill>
          <a:blip r:embed="rId4"/>
          <a:stretch>
            <a:fillRect/>
          </a:stretch>
        </p:blipFill>
        <p:spPr>
          <a:xfrm>
            <a:off x="2880359" y="3429000"/>
            <a:ext cx="3429000" cy="942321"/>
          </a:xfrm>
          <a:prstGeom prst="rect">
            <a:avLst/>
          </a:prstGeom>
        </p:spPr>
      </p:pic>
      <p:pic>
        <p:nvPicPr>
          <p:cNvPr id="9" name="Picture 8"/>
          <p:cNvPicPr>
            <a:picLocks noChangeAspect="1"/>
          </p:cNvPicPr>
          <p:nvPr/>
        </p:nvPicPr>
        <p:blipFill>
          <a:blip r:embed="rId5"/>
          <a:stretch>
            <a:fillRect/>
          </a:stretch>
        </p:blipFill>
        <p:spPr>
          <a:xfrm>
            <a:off x="3200400" y="4572000"/>
            <a:ext cx="2835966" cy="609600"/>
          </a:xfrm>
          <a:prstGeom prst="rect">
            <a:avLst/>
          </a:prstGeom>
        </p:spPr>
      </p:pic>
      <p:pic>
        <p:nvPicPr>
          <p:cNvPr id="10" name="Picture 9"/>
          <p:cNvPicPr>
            <a:picLocks noChangeAspect="1"/>
          </p:cNvPicPr>
          <p:nvPr/>
        </p:nvPicPr>
        <p:blipFill>
          <a:blip r:embed="rId6"/>
          <a:stretch>
            <a:fillRect/>
          </a:stretch>
        </p:blipFill>
        <p:spPr>
          <a:xfrm>
            <a:off x="3261359" y="5253306"/>
            <a:ext cx="3368008" cy="995094"/>
          </a:xfrm>
          <a:prstGeom prst="rect">
            <a:avLst/>
          </a:prstGeom>
        </p:spPr>
      </p:pic>
    </p:spTree>
    <p:extLst>
      <p:ext uri="{BB962C8B-B14F-4D97-AF65-F5344CB8AC3E}">
        <p14:creationId xmlns:p14="http://schemas.microsoft.com/office/powerpoint/2010/main" val="1162636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gradient</a:t>
            </a:r>
            <a:endParaRPr lang="en-US" dirty="0"/>
          </a:p>
        </p:txBody>
      </p:sp>
      <p:sp>
        <p:nvSpPr>
          <p:cNvPr id="3" name="Content Placeholder 2"/>
          <p:cNvSpPr>
            <a:spLocks noGrp="1"/>
          </p:cNvSpPr>
          <p:nvPr>
            <p:ph idx="1"/>
          </p:nvPr>
        </p:nvSpPr>
        <p:spPr/>
        <p:txBody>
          <a:bodyPr/>
          <a:lstStyle/>
          <a:p>
            <a:r>
              <a:rPr lang="en-US" dirty="0" smtClean="0"/>
              <a:t>Logistic regression can be thought of as a network with just one weight layer and a sigmoid output.  In that case the gradient is: </a:t>
            </a:r>
          </a:p>
          <a:p>
            <a:endParaRPr lang="en-US" dirty="0"/>
          </a:p>
          <a:p>
            <a:endParaRPr lang="en-US" dirty="0" smtClean="0"/>
          </a:p>
          <a:p>
            <a:endParaRPr lang="en-US" dirty="0"/>
          </a:p>
          <a:p>
            <a:endParaRPr lang="en-US" dirty="0" smtClean="0"/>
          </a:p>
          <a:p>
            <a:r>
              <a:rPr lang="en-US" dirty="0" smtClean="0"/>
              <a:t>But </a:t>
            </a:r>
            <a:r>
              <a:rPr lang="en-US" dirty="0"/>
              <a:t>these derivatives only give correct updates for </a:t>
            </a:r>
            <a:r>
              <a:rPr lang="en-US" dirty="0" smtClean="0"/>
              <a:t>the last weight layer! For deeper networks, computing the gradients requires looking back through all the earlier layers in the network, even though the loss is only computed with respect to the output of the network. </a:t>
            </a:r>
            <a:endParaRPr lang="en-US" dirty="0"/>
          </a:p>
        </p:txBody>
      </p:sp>
      <p:pic>
        <p:nvPicPr>
          <p:cNvPr id="4" name="Picture 3"/>
          <p:cNvPicPr>
            <a:picLocks noChangeAspect="1"/>
          </p:cNvPicPr>
          <p:nvPr/>
        </p:nvPicPr>
        <p:blipFill>
          <a:blip r:embed="rId2"/>
          <a:stretch>
            <a:fillRect/>
          </a:stretch>
        </p:blipFill>
        <p:spPr>
          <a:xfrm>
            <a:off x="2743200" y="2590800"/>
            <a:ext cx="4128899" cy="1441450"/>
          </a:xfrm>
          <a:prstGeom prst="rect">
            <a:avLst/>
          </a:prstGeom>
        </p:spPr>
      </p:pic>
    </p:spTree>
    <p:extLst>
      <p:ext uri="{BB962C8B-B14F-4D97-AF65-F5344CB8AC3E}">
        <p14:creationId xmlns:p14="http://schemas.microsoft.com/office/powerpoint/2010/main" val="206731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gradient</a:t>
            </a:r>
            <a:endParaRPr lang="en-US" dirty="0"/>
          </a:p>
        </p:txBody>
      </p:sp>
      <p:sp>
        <p:nvSpPr>
          <p:cNvPr id="3" name="Content Placeholder 2"/>
          <p:cNvSpPr>
            <a:spLocks noGrp="1"/>
          </p:cNvSpPr>
          <p:nvPr>
            <p:ph idx="1"/>
          </p:nvPr>
        </p:nvSpPr>
        <p:spPr/>
        <p:txBody>
          <a:bodyPr/>
          <a:lstStyle/>
          <a:p>
            <a:r>
              <a:rPr lang="en-US" dirty="0" smtClean="0"/>
              <a:t>Logistic regression can be thought of as a network with just one weight layer and a sigmoid output.  In that case the gradient is: </a:t>
            </a:r>
          </a:p>
          <a:p>
            <a:endParaRPr lang="en-US" dirty="0"/>
          </a:p>
          <a:p>
            <a:endParaRPr lang="en-US" dirty="0" smtClean="0"/>
          </a:p>
          <a:p>
            <a:endParaRPr lang="en-US" dirty="0"/>
          </a:p>
          <a:p>
            <a:endParaRPr lang="en-US" dirty="0" smtClean="0"/>
          </a:p>
          <a:p>
            <a:r>
              <a:rPr lang="en-US" dirty="0" smtClean="0"/>
              <a:t>But </a:t>
            </a:r>
            <a:r>
              <a:rPr lang="en-US" dirty="0"/>
              <a:t>these derivatives only give correct updates for </a:t>
            </a:r>
            <a:r>
              <a:rPr lang="en-US" dirty="0" smtClean="0"/>
              <a:t>the last weight layer! For deeper networks, computing the gradients requires looking back through all the earlier layers in the network, even though the loss is only computed with respect to the output of the network. </a:t>
            </a:r>
            <a:endParaRPr lang="en-US" dirty="0"/>
          </a:p>
        </p:txBody>
      </p:sp>
      <p:pic>
        <p:nvPicPr>
          <p:cNvPr id="4" name="Picture 3"/>
          <p:cNvPicPr>
            <a:picLocks noChangeAspect="1"/>
          </p:cNvPicPr>
          <p:nvPr/>
        </p:nvPicPr>
        <p:blipFill>
          <a:blip r:embed="rId2"/>
          <a:stretch>
            <a:fillRect/>
          </a:stretch>
        </p:blipFill>
        <p:spPr>
          <a:xfrm>
            <a:off x="2743200" y="2590800"/>
            <a:ext cx="4128899" cy="1441450"/>
          </a:xfrm>
          <a:prstGeom prst="rect">
            <a:avLst/>
          </a:prstGeom>
        </p:spPr>
      </p:pic>
      <p:sp>
        <p:nvSpPr>
          <p:cNvPr id="5" name="TextBox 4"/>
          <p:cNvSpPr txBox="1"/>
          <p:nvPr/>
        </p:nvSpPr>
        <p:spPr>
          <a:xfrm>
            <a:off x="2362200" y="6008640"/>
            <a:ext cx="4199483" cy="369332"/>
          </a:xfrm>
          <a:prstGeom prst="rect">
            <a:avLst/>
          </a:prstGeom>
          <a:noFill/>
        </p:spPr>
        <p:txBody>
          <a:bodyPr wrap="none" rtlCol="0">
            <a:spAutoFit/>
          </a:bodyPr>
          <a:lstStyle/>
          <a:p>
            <a:r>
              <a:rPr lang="en-US" dirty="0" smtClean="0"/>
              <a:t>Solution: </a:t>
            </a:r>
            <a:r>
              <a:rPr lang="en-US" b="1" dirty="0" smtClean="0"/>
              <a:t>error backpropagation algorithm</a:t>
            </a:r>
            <a:endParaRPr lang="en-US" b="1" dirty="0"/>
          </a:p>
        </p:txBody>
      </p:sp>
    </p:spTree>
    <p:extLst>
      <p:ext uri="{BB962C8B-B14F-4D97-AF65-F5344CB8AC3E}">
        <p14:creationId xmlns:p14="http://schemas.microsoft.com/office/powerpoint/2010/main" val="1585291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 Graphs</a:t>
            </a:r>
            <a:endParaRPr lang="en-US" dirty="0"/>
          </a:p>
        </p:txBody>
      </p:sp>
      <p:sp>
        <p:nvSpPr>
          <p:cNvPr id="3" name="Content Placeholder 2"/>
          <p:cNvSpPr>
            <a:spLocks noGrp="1"/>
          </p:cNvSpPr>
          <p:nvPr>
            <p:ph idx="1"/>
          </p:nvPr>
        </p:nvSpPr>
        <p:spPr/>
        <p:txBody>
          <a:bodyPr/>
          <a:lstStyle/>
          <a:p>
            <a:r>
              <a:rPr lang="en-US" dirty="0" smtClean="0"/>
              <a:t>Although backpropagation </a:t>
            </a:r>
            <a:r>
              <a:rPr lang="en-US" dirty="0"/>
              <a:t>was invented </a:t>
            </a:r>
            <a:r>
              <a:rPr lang="en-US" dirty="0" smtClean="0"/>
              <a:t>for </a:t>
            </a:r>
            <a:r>
              <a:rPr lang="en-US" dirty="0"/>
              <a:t>neural </a:t>
            </a:r>
            <a:r>
              <a:rPr lang="en-US" dirty="0" smtClean="0"/>
              <a:t>nets, it is related to general </a:t>
            </a:r>
            <a:r>
              <a:rPr lang="en-US" dirty="0"/>
              <a:t>procedure called </a:t>
            </a:r>
            <a:r>
              <a:rPr lang="en-US" b="1" dirty="0"/>
              <a:t>backward differentiation</a:t>
            </a:r>
            <a:r>
              <a:rPr lang="en-US" dirty="0"/>
              <a:t>, which depends on the notion of </a:t>
            </a:r>
            <a:r>
              <a:rPr lang="en-US" b="1" dirty="0"/>
              <a:t>computation graphs</a:t>
            </a:r>
            <a:r>
              <a:rPr lang="en-US" dirty="0"/>
              <a:t>. </a:t>
            </a:r>
            <a:endParaRPr lang="en-US" dirty="0"/>
          </a:p>
          <a:p>
            <a:r>
              <a:rPr lang="en-US" dirty="0"/>
              <a:t>A computation graph </a:t>
            </a:r>
            <a:r>
              <a:rPr lang="en-US" dirty="0" smtClean="0"/>
              <a:t>represents the </a:t>
            </a:r>
            <a:r>
              <a:rPr lang="en-US" dirty="0"/>
              <a:t>process of computing a mathematical </a:t>
            </a:r>
            <a:r>
              <a:rPr lang="en-US" dirty="0" smtClean="0"/>
              <a:t>expression.  The </a:t>
            </a:r>
            <a:r>
              <a:rPr lang="en-US" dirty="0"/>
              <a:t>computation is broken down into separate </a:t>
            </a:r>
            <a:r>
              <a:rPr lang="en-US" dirty="0" smtClean="0"/>
              <a:t>operations.  Each operation is a </a:t>
            </a:r>
            <a:r>
              <a:rPr lang="en-US" dirty="0"/>
              <a:t>node in a graph. </a:t>
            </a:r>
            <a:endParaRPr lang="en-US" dirty="0"/>
          </a:p>
          <a:p>
            <a:endParaRPr lang="en-US" dirty="0"/>
          </a:p>
        </p:txBody>
      </p:sp>
      <p:sp>
        <p:nvSpPr>
          <p:cNvPr id="6" name="Rectangle 5"/>
          <p:cNvSpPr/>
          <p:nvPr/>
        </p:nvSpPr>
        <p:spPr>
          <a:xfrm>
            <a:off x="1447800" y="4343400"/>
            <a:ext cx="2182008"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effectLst/>
              <a:latin typeface="NimbusRomNo9L" charset="0"/>
            </a:endParaRPr>
          </a:p>
        </p:txBody>
      </p:sp>
      <p:sp>
        <p:nvSpPr>
          <p:cNvPr id="7" name="Rectangle 6"/>
          <p:cNvSpPr/>
          <p:nvPr/>
        </p:nvSpPr>
        <p:spPr>
          <a:xfrm>
            <a:off x="5257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endParaRPr lang="it-IT" i="1" dirty="0" smtClean="0">
              <a:latin typeface="NimbusRomNo9L" charset="0"/>
            </a:endParaRPr>
          </a:p>
          <a:p>
            <a:r>
              <a:rPr lang="it-IT" i="1" dirty="0" smtClean="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736742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pass</a:t>
            </a:r>
            <a:endParaRPr lang="en-US" dirty="0"/>
          </a:p>
        </p:txBody>
      </p:sp>
      <p:pic>
        <p:nvPicPr>
          <p:cNvPr id="4" name="Content Placeholder 3"/>
          <p:cNvPicPr>
            <a:picLocks noGrp="1" noChangeAspect="1"/>
          </p:cNvPicPr>
          <p:nvPr>
            <p:ph idx="1"/>
          </p:nvPr>
        </p:nvPicPr>
        <p:blipFill>
          <a:blip r:embed="rId3"/>
          <a:stretch>
            <a:fillRect/>
          </a:stretch>
        </p:blipFill>
        <p:spPr>
          <a:xfrm>
            <a:off x="1828800" y="2286000"/>
            <a:ext cx="5867400" cy="2535296"/>
          </a:xfrm>
          <a:prstGeom prst="rect">
            <a:avLst/>
          </a:prstGeom>
        </p:spPr>
      </p:pic>
      <p:sp>
        <p:nvSpPr>
          <p:cNvPr id="7" name="Rectangle 6"/>
          <p:cNvSpPr/>
          <p:nvPr/>
        </p:nvSpPr>
        <p:spPr>
          <a:xfrm>
            <a:off x="1524000" y="5369935"/>
            <a:ext cx="2182008"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effectLst/>
              <a:latin typeface="NimbusRomNo9L" charset="0"/>
            </a:endParaRPr>
          </a:p>
        </p:txBody>
      </p:sp>
      <p:sp>
        <p:nvSpPr>
          <p:cNvPr id="8" name="Rectangle 7"/>
          <p:cNvSpPr/>
          <p:nvPr/>
        </p:nvSpPr>
        <p:spPr>
          <a:xfrm>
            <a:off x="5334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endParaRPr lang="it-IT" i="1" dirty="0" smtClean="0">
              <a:latin typeface="NimbusRomNo9L" charset="0"/>
            </a:endParaRPr>
          </a:p>
          <a:p>
            <a:r>
              <a:rPr lang="it-IT" i="1" dirty="0" smtClean="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1265916" y="6103240"/>
            <a:ext cx="2698175" cy="369332"/>
          </a:xfrm>
          <a:prstGeom prst="rect">
            <a:avLst/>
          </a:prstGeom>
        </p:spPr>
        <p:txBody>
          <a:bodyPr wrap="none">
            <a:spAutoFit/>
          </a:bodyPr>
          <a:lstStyle/>
          <a:p>
            <a:r>
              <a:rPr lang="en-US">
                <a:latin typeface="NimbusRomNo9L" charset="0"/>
              </a:rPr>
              <a:t>inputs </a:t>
            </a:r>
            <a:r>
              <a:rPr lang="en-US" i="1">
                <a:latin typeface="NimbusRomNo9L" charset="0"/>
              </a:rPr>
              <a:t>a </a:t>
            </a:r>
            <a:r>
              <a:rPr lang="en-US">
                <a:latin typeface="CMR10" charset="0"/>
              </a:rPr>
              <a:t>= </a:t>
            </a:r>
            <a:r>
              <a:rPr lang="en-US">
                <a:latin typeface="NimbusRomNo9L" charset="0"/>
              </a:rPr>
              <a:t>3, </a:t>
            </a:r>
            <a:r>
              <a:rPr lang="en-US" i="1">
                <a:latin typeface="NimbusRomNo9L" charset="0"/>
              </a:rPr>
              <a:t>b </a:t>
            </a:r>
            <a:r>
              <a:rPr lang="en-US">
                <a:latin typeface="CMR10" charset="0"/>
              </a:rPr>
              <a:t>= </a:t>
            </a:r>
            <a:r>
              <a:rPr lang="en-US">
                <a:latin typeface="NimbusRomNo9L" charset="0"/>
              </a:rPr>
              <a:t>1, </a:t>
            </a:r>
            <a:r>
              <a:rPr lang="en-US" i="1">
                <a:latin typeface="NimbusRomNo9L" charset="0"/>
              </a:rPr>
              <a:t>c </a:t>
            </a:r>
            <a:r>
              <a:rPr lang="en-US">
                <a:latin typeface="CMR10" charset="0"/>
              </a:rPr>
              <a:t>= </a:t>
            </a:r>
            <a:r>
              <a:rPr lang="en-US">
                <a:latin typeface="CMSY10" charset="0"/>
              </a:rPr>
              <a:t>−</a:t>
            </a:r>
            <a:r>
              <a:rPr lang="en-US">
                <a:latin typeface="NimbusRomNo9L" charset="0"/>
              </a:rPr>
              <a:t>2, </a:t>
            </a:r>
            <a:endParaRPr lang="en-US"/>
          </a:p>
        </p:txBody>
      </p:sp>
    </p:spTree>
    <p:extLst>
      <p:ext uri="{BB962C8B-B14F-4D97-AF65-F5344CB8AC3E}">
        <p14:creationId xmlns:p14="http://schemas.microsoft.com/office/powerpoint/2010/main" val="183622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Backward differentiation</a:t>
            </a:r>
            <a:endParaRPr lang="en-US" dirty="0"/>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endParaRPr lang="en-US" dirty="0"/>
          </a:p>
          <a:p>
            <a:r>
              <a:rPr lang="en-US" dirty="0" smtClean="0"/>
              <a:t>How do we compute the derivative of our output function L with respect to the input variables a, b, and c?</a:t>
            </a:r>
          </a:p>
          <a:p>
            <a:endParaRPr lang="en-US" dirty="0" smtClean="0"/>
          </a:p>
          <a:p>
            <a:endParaRPr lang="en-US" dirty="0" smtClean="0"/>
          </a:p>
          <a:p>
            <a:r>
              <a:rPr lang="en-US" dirty="0" smtClean="0"/>
              <a:t>Backwards differentiation uses the </a:t>
            </a:r>
            <a:r>
              <a:rPr lang="en-US" b="1" dirty="0" smtClean="0"/>
              <a:t>chain rule </a:t>
            </a:r>
            <a:r>
              <a:rPr lang="en-US" dirty="0" smtClean="0"/>
              <a:t>from calculus.  </a:t>
            </a:r>
          </a:p>
          <a:p>
            <a:endParaRPr lang="en-US" dirty="0"/>
          </a:p>
        </p:txBody>
      </p:sp>
      <p:pic>
        <p:nvPicPr>
          <p:cNvPr id="4" name="Picture 3"/>
          <p:cNvPicPr>
            <a:picLocks noChangeAspect="1"/>
          </p:cNvPicPr>
          <p:nvPr/>
        </p:nvPicPr>
        <p:blipFill>
          <a:blip r:embed="rId3"/>
          <a:stretch>
            <a:fillRect/>
          </a:stretch>
        </p:blipFill>
        <p:spPr>
          <a:xfrm>
            <a:off x="3276600" y="3581400"/>
            <a:ext cx="2334986" cy="742950"/>
          </a:xfrm>
          <a:prstGeom prst="rect">
            <a:avLst/>
          </a:prstGeom>
        </p:spPr>
      </p:pic>
    </p:spTree>
    <p:extLst>
      <p:ext uri="{BB962C8B-B14F-4D97-AF65-F5344CB8AC3E}">
        <p14:creationId xmlns:p14="http://schemas.microsoft.com/office/powerpoint/2010/main" val="85068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p:sp>
        <p:nvSpPr>
          <p:cNvPr id="3" name="Content Placeholder 2"/>
          <p:cNvSpPr>
            <a:spLocks noGrp="1"/>
          </p:cNvSpPr>
          <p:nvPr>
            <p:ph idx="1"/>
          </p:nvPr>
        </p:nvSpPr>
        <p:spPr/>
        <p:txBody>
          <a:bodyPr/>
          <a:lstStyle/>
          <a:p>
            <a:r>
              <a:rPr lang="en-US" dirty="0" smtClean="0"/>
              <a:t>For a composite function </a:t>
            </a:r>
            <a:r>
              <a:rPr lang="is-IS" i="1" dirty="0" smtClean="0"/>
              <a:t>f</a:t>
            </a:r>
            <a:r>
              <a:rPr lang="is-IS" dirty="0" smtClean="0"/>
              <a:t>(</a:t>
            </a:r>
            <a:r>
              <a:rPr lang="is-IS" i="1" dirty="0" smtClean="0"/>
              <a:t>x</a:t>
            </a:r>
            <a:r>
              <a:rPr lang="is-IS" dirty="0" smtClean="0"/>
              <a:t>) = </a:t>
            </a:r>
            <a:r>
              <a:rPr lang="is-IS" i="1" dirty="0" smtClean="0"/>
              <a:t>u</a:t>
            </a:r>
            <a:r>
              <a:rPr lang="is-IS" dirty="0" smtClean="0"/>
              <a:t>(</a:t>
            </a:r>
            <a:r>
              <a:rPr lang="is-IS" i="1" dirty="0" smtClean="0"/>
              <a:t>v</a:t>
            </a:r>
            <a:r>
              <a:rPr lang="is-IS" dirty="0" smtClean="0"/>
              <a:t>(</a:t>
            </a:r>
            <a:r>
              <a:rPr lang="is-IS" i="1" dirty="0" smtClean="0"/>
              <a:t>x</a:t>
            </a:r>
            <a:r>
              <a:rPr lang="is-IS" dirty="0" smtClean="0"/>
              <a:t>)),</a:t>
            </a:r>
            <a:r>
              <a:rPr lang="en-US" dirty="0"/>
              <a:t> the derivative of </a:t>
            </a:r>
            <a:r>
              <a:rPr lang="en-US" i="1" dirty="0"/>
              <a:t>f</a:t>
            </a:r>
            <a:r>
              <a:rPr lang="en-US" dirty="0"/>
              <a:t>(</a:t>
            </a:r>
            <a:r>
              <a:rPr lang="en-US" i="1" dirty="0"/>
              <a:t>x</a:t>
            </a:r>
            <a:r>
              <a:rPr lang="en-US" dirty="0"/>
              <a:t>) </a:t>
            </a:r>
            <a:r>
              <a:rPr lang="en-US" dirty="0" smtClean="0"/>
              <a:t>is:</a:t>
            </a:r>
            <a:endParaRPr lang="is-IS" dirty="0" smtClean="0"/>
          </a:p>
          <a:p>
            <a:endParaRPr lang="is-IS" dirty="0"/>
          </a:p>
          <a:p>
            <a:endParaRPr lang="is-IS" dirty="0" smtClean="0"/>
          </a:p>
          <a:p>
            <a:endParaRPr lang="is-IS" dirty="0"/>
          </a:p>
          <a:p>
            <a:endParaRPr lang="is-IS" dirty="0" smtClean="0"/>
          </a:p>
          <a:p>
            <a:r>
              <a:rPr lang="is-IS" dirty="0" smtClean="0"/>
              <a:t>Similarly for, </a:t>
            </a:r>
            <a:r>
              <a:rPr lang="en-US" i="1" dirty="0" smtClean="0"/>
              <a:t>f</a:t>
            </a:r>
            <a:r>
              <a:rPr lang="en-US" dirty="0" smtClean="0"/>
              <a:t>(</a:t>
            </a:r>
            <a:r>
              <a:rPr lang="en-US" i="1" dirty="0" smtClean="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smtClean="0"/>
              <a:t>f</a:t>
            </a:r>
            <a:r>
              <a:rPr lang="en-US" dirty="0" smtClean="0"/>
              <a:t>(</a:t>
            </a:r>
            <a:r>
              <a:rPr lang="en-US" i="1" dirty="0" smtClean="0"/>
              <a:t>x</a:t>
            </a:r>
            <a:r>
              <a:rPr lang="en-US" dirty="0"/>
              <a:t>) is: </a:t>
            </a:r>
            <a:endParaRPr lang="en-US" dirty="0"/>
          </a:p>
          <a:p>
            <a:r>
              <a:rPr lang="is-IS" dirty="0" smtClean="0"/>
              <a:t>  </a:t>
            </a:r>
          </a:p>
          <a:p>
            <a:endParaRPr lang="en-US" dirty="0"/>
          </a:p>
        </p:txBody>
      </p:sp>
      <p:pic>
        <p:nvPicPr>
          <p:cNvPr id="4" name="Picture 3"/>
          <p:cNvPicPr>
            <a:picLocks noChangeAspect="1"/>
          </p:cNvPicPr>
          <p:nvPr/>
        </p:nvPicPr>
        <p:blipFill>
          <a:blip r:embed="rId3"/>
          <a:stretch>
            <a:fillRect/>
          </a:stretch>
        </p:blipFill>
        <p:spPr>
          <a:xfrm>
            <a:off x="2819400" y="2514600"/>
            <a:ext cx="3200400" cy="1018309"/>
          </a:xfrm>
          <a:prstGeom prst="rect">
            <a:avLst/>
          </a:prstGeom>
        </p:spPr>
      </p:pic>
      <p:pic>
        <p:nvPicPr>
          <p:cNvPr id="5" name="Picture 4"/>
          <p:cNvPicPr>
            <a:picLocks noChangeAspect="1"/>
          </p:cNvPicPr>
          <p:nvPr/>
        </p:nvPicPr>
        <p:blipFill>
          <a:blip r:embed="rId4"/>
          <a:stretch>
            <a:fillRect/>
          </a:stretch>
        </p:blipFill>
        <p:spPr>
          <a:xfrm>
            <a:off x="2753359" y="4872567"/>
            <a:ext cx="3683000" cy="1104900"/>
          </a:xfrm>
          <a:prstGeom prst="rect">
            <a:avLst/>
          </a:prstGeom>
        </p:spPr>
      </p:pic>
    </p:spTree>
    <p:extLst>
      <p:ext uri="{BB962C8B-B14F-4D97-AF65-F5344CB8AC3E}">
        <p14:creationId xmlns:p14="http://schemas.microsoft.com/office/powerpoint/2010/main" val="176250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endParaRPr lang="en-US" dirty="0"/>
          </a:p>
        </p:txBody>
      </p:sp>
      <p:pic>
        <p:nvPicPr>
          <p:cNvPr id="18" name="Picture 17"/>
          <p:cNvPicPr>
            <a:picLocks noChangeAspect="1"/>
          </p:cNvPicPr>
          <p:nvPr/>
        </p:nvPicPr>
        <p:blipFill>
          <a:blip r:embed="rId4"/>
          <a:stretch>
            <a:fillRect/>
          </a:stretch>
        </p:blipFill>
        <p:spPr>
          <a:xfrm>
            <a:off x="1022193" y="5732405"/>
            <a:ext cx="1252565" cy="751539"/>
          </a:xfrm>
          <a:prstGeom prst="rect">
            <a:avLst/>
          </a:prstGeom>
        </p:spPr>
      </p:pic>
    </p:spTree>
    <p:extLst>
      <p:ext uri="{BB962C8B-B14F-4D97-AF65-F5344CB8AC3E}">
        <p14:creationId xmlns:p14="http://schemas.microsoft.com/office/powerpoint/2010/main" val="237647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endParaRPr lang="en-US" dirty="0"/>
          </a:p>
        </p:txBody>
      </p:sp>
      <p:pic>
        <p:nvPicPr>
          <p:cNvPr id="18" name="Picture 17"/>
          <p:cNvPicPr>
            <a:picLocks noChangeAspect="1"/>
          </p:cNvPicPr>
          <p:nvPr/>
        </p:nvPicPr>
        <p:blipFill>
          <a:blip r:embed="rId4"/>
          <a:stretch>
            <a:fillRect/>
          </a:stretch>
        </p:blipFill>
        <p:spPr>
          <a:xfrm>
            <a:off x="1022193" y="5732405"/>
            <a:ext cx="1252565" cy="751539"/>
          </a:xfrm>
          <a:prstGeom prst="rect">
            <a:avLst/>
          </a:prstGeom>
        </p:spPr>
      </p:pic>
      <p:pic>
        <p:nvPicPr>
          <p:cNvPr id="3" name="Picture 2"/>
          <p:cNvPicPr>
            <a:picLocks noChangeAspect="1"/>
          </p:cNvPicPr>
          <p:nvPr/>
        </p:nvPicPr>
        <p:blipFill>
          <a:blip r:embed="rId5"/>
          <a:stretch>
            <a:fillRect/>
          </a:stretch>
        </p:blipFill>
        <p:spPr>
          <a:xfrm>
            <a:off x="674030" y="2377570"/>
            <a:ext cx="1417310" cy="582456"/>
          </a:xfrm>
          <a:prstGeom prst="rect">
            <a:avLst/>
          </a:prstGeom>
        </p:spPr>
      </p:pic>
      <p:pic>
        <p:nvPicPr>
          <p:cNvPr id="8" name="Picture 7"/>
          <p:cNvPicPr>
            <a:picLocks noChangeAspect="1"/>
          </p:cNvPicPr>
          <p:nvPr/>
        </p:nvPicPr>
        <p:blipFill>
          <a:blip r:embed="rId6"/>
          <a:stretch>
            <a:fillRect/>
          </a:stretch>
        </p:blipFill>
        <p:spPr>
          <a:xfrm>
            <a:off x="433924" y="3588902"/>
            <a:ext cx="1911350" cy="546100"/>
          </a:xfrm>
          <a:prstGeom prst="rect">
            <a:avLst/>
          </a:prstGeom>
        </p:spPr>
      </p:pic>
    </p:spTree>
    <p:extLst>
      <p:ext uri="{BB962C8B-B14F-4D97-AF65-F5344CB8AC3E}">
        <p14:creationId xmlns:p14="http://schemas.microsoft.com/office/powerpoint/2010/main" val="135336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endParaRPr lang="en-US" dirty="0"/>
          </a:p>
        </p:txBody>
      </p:sp>
      <p:pic>
        <p:nvPicPr>
          <p:cNvPr id="15" name="Picture 14"/>
          <p:cNvPicPr>
            <a:picLocks noChangeAspect="1"/>
          </p:cNvPicPr>
          <p:nvPr/>
        </p:nvPicPr>
        <p:blipFill>
          <a:blip r:embed="rId4"/>
          <a:stretch>
            <a:fillRect/>
          </a:stretch>
        </p:blipFill>
        <p:spPr>
          <a:xfrm>
            <a:off x="6934200" y="4628767"/>
            <a:ext cx="1993900" cy="781393"/>
          </a:xfrm>
          <a:prstGeom prst="rect">
            <a:avLst/>
          </a:prstGeom>
        </p:spPr>
      </p:pic>
      <p:pic>
        <p:nvPicPr>
          <p:cNvPr id="16" name="Picture 15"/>
          <p:cNvPicPr>
            <a:picLocks noChangeAspect="1"/>
          </p:cNvPicPr>
          <p:nvPr/>
        </p:nvPicPr>
        <p:blipFill>
          <a:blip r:embed="rId5"/>
          <a:stretch>
            <a:fillRect/>
          </a:stretch>
        </p:blipFill>
        <p:spPr>
          <a:xfrm>
            <a:off x="4207409" y="2595609"/>
            <a:ext cx="1988038" cy="698500"/>
          </a:xfrm>
          <a:prstGeom prst="rect">
            <a:avLst/>
          </a:prstGeom>
        </p:spPr>
      </p:pic>
      <p:pic>
        <p:nvPicPr>
          <p:cNvPr id="17" name="Picture 16"/>
          <p:cNvPicPr>
            <a:picLocks noChangeAspect="1"/>
          </p:cNvPicPr>
          <p:nvPr/>
        </p:nvPicPr>
        <p:blipFill>
          <a:blip r:embed="rId6"/>
          <a:stretch>
            <a:fillRect/>
          </a:stretch>
        </p:blipFill>
        <p:spPr>
          <a:xfrm>
            <a:off x="3529686" y="4177626"/>
            <a:ext cx="1355446" cy="788050"/>
          </a:xfrm>
          <a:prstGeom prst="rect">
            <a:avLst/>
          </a:prstGeom>
        </p:spPr>
      </p:pic>
      <p:pic>
        <p:nvPicPr>
          <p:cNvPr id="18" name="Picture 17"/>
          <p:cNvPicPr>
            <a:picLocks noChangeAspect="1"/>
          </p:cNvPicPr>
          <p:nvPr/>
        </p:nvPicPr>
        <p:blipFill>
          <a:blip r:embed="rId7"/>
          <a:stretch>
            <a:fillRect/>
          </a:stretch>
        </p:blipFill>
        <p:spPr>
          <a:xfrm>
            <a:off x="1022193" y="5732405"/>
            <a:ext cx="1252565" cy="751539"/>
          </a:xfrm>
          <a:prstGeom prst="rect">
            <a:avLst/>
          </a:prstGeom>
        </p:spPr>
      </p:pic>
      <p:pic>
        <p:nvPicPr>
          <p:cNvPr id="19" name="Picture 18"/>
          <p:cNvPicPr>
            <a:picLocks noChangeAspect="1"/>
          </p:cNvPicPr>
          <p:nvPr/>
        </p:nvPicPr>
        <p:blipFill>
          <a:blip r:embed="rId8"/>
          <a:stretch>
            <a:fillRect/>
          </a:stretch>
        </p:blipFill>
        <p:spPr>
          <a:xfrm>
            <a:off x="674030" y="2377570"/>
            <a:ext cx="1417310" cy="582456"/>
          </a:xfrm>
          <a:prstGeom prst="rect">
            <a:avLst/>
          </a:prstGeom>
        </p:spPr>
      </p:pic>
      <p:pic>
        <p:nvPicPr>
          <p:cNvPr id="20" name="Picture 19"/>
          <p:cNvPicPr>
            <a:picLocks noChangeAspect="1"/>
          </p:cNvPicPr>
          <p:nvPr/>
        </p:nvPicPr>
        <p:blipFill>
          <a:blip r:embed="rId9"/>
          <a:stretch>
            <a:fillRect/>
          </a:stretch>
        </p:blipFill>
        <p:spPr>
          <a:xfrm>
            <a:off x="433924" y="3588902"/>
            <a:ext cx="1911350" cy="546100"/>
          </a:xfrm>
          <a:prstGeom prst="rect">
            <a:avLst/>
          </a:prstGeom>
        </p:spPr>
      </p:pic>
    </p:spTree>
    <p:extLst>
      <p:ext uri="{BB962C8B-B14F-4D97-AF65-F5344CB8AC3E}">
        <p14:creationId xmlns:p14="http://schemas.microsoft.com/office/powerpoint/2010/main" val="1077424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Feed-Forward Neural Network</a:t>
            </a:r>
            <a:endParaRPr lang="en-US" dirty="0"/>
          </a:p>
        </p:txBody>
      </p:sp>
      <p:sp>
        <p:nvSpPr>
          <p:cNvPr id="3" name="Content Placeholder 2"/>
          <p:cNvSpPr>
            <a:spLocks noGrp="1"/>
          </p:cNvSpPr>
          <p:nvPr>
            <p:ph idx="1"/>
          </p:nvPr>
        </p:nvSpPr>
        <p:spPr/>
        <p:txBody>
          <a:bodyPr/>
          <a:lstStyle/>
          <a:p>
            <a:r>
              <a:rPr lang="en-US" dirty="0" smtClean="0"/>
              <a:t>The simplest kind of is the </a:t>
            </a:r>
            <a:r>
              <a:rPr lang="en-US" b="1" dirty="0"/>
              <a:t>Feed-Forward Neural </a:t>
            </a:r>
            <a:r>
              <a:rPr lang="en-US" b="1" dirty="0" smtClean="0"/>
              <a:t>Network</a:t>
            </a:r>
          </a:p>
          <a:p>
            <a:r>
              <a:rPr lang="en-US" b="1" dirty="0" smtClean="0"/>
              <a:t>Multilayer</a:t>
            </a:r>
            <a:r>
              <a:rPr lang="en-US" dirty="0" smtClean="0"/>
              <a:t> network, all units are usually </a:t>
            </a:r>
            <a:r>
              <a:rPr lang="en-US" b="1" dirty="0" smtClean="0"/>
              <a:t>fully-connected</a:t>
            </a:r>
            <a:r>
              <a:rPr lang="en-US" dirty="0" smtClean="0"/>
              <a:t>, and </a:t>
            </a:r>
            <a:r>
              <a:rPr lang="en-US" b="1" dirty="0" smtClean="0"/>
              <a:t>no cycles</a:t>
            </a:r>
            <a:r>
              <a:rPr lang="en-US" dirty="0" smtClean="0"/>
              <a:t>.</a:t>
            </a:r>
          </a:p>
          <a:p>
            <a:r>
              <a:rPr lang="en-US" dirty="0" smtClean="0"/>
              <a:t>The </a:t>
            </a:r>
            <a:r>
              <a:rPr lang="en-US" dirty="0"/>
              <a:t>outputs from </a:t>
            </a:r>
            <a:r>
              <a:rPr lang="en-US" dirty="0" smtClean="0"/>
              <a:t>each </a:t>
            </a:r>
            <a:r>
              <a:rPr lang="en-US" dirty="0"/>
              <a:t>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914400" y="3654669"/>
            <a:ext cx="5425029" cy="2971799"/>
          </a:xfrm>
          <a:prstGeom prst="rect">
            <a:avLst/>
          </a:prstGeom>
        </p:spPr>
      </p:pic>
      <p:sp>
        <p:nvSpPr>
          <p:cNvPr id="5" name="TextBox 4"/>
          <p:cNvSpPr txBox="1"/>
          <p:nvPr/>
        </p:nvSpPr>
        <p:spPr>
          <a:xfrm>
            <a:off x="6705600" y="6257136"/>
            <a:ext cx="2107244" cy="369332"/>
          </a:xfrm>
          <a:prstGeom prst="rect">
            <a:avLst/>
          </a:prstGeom>
          <a:noFill/>
        </p:spPr>
        <p:txBody>
          <a:bodyPr wrap="none" rtlCol="0">
            <a:spAutoFit/>
          </a:bodyPr>
          <a:lstStyle/>
          <a:p>
            <a:r>
              <a:rPr lang="en-US" dirty="0" smtClean="0"/>
              <a:t>Layer 0 (input layer) </a:t>
            </a:r>
            <a:endParaRPr lang="en-US" dirty="0"/>
          </a:p>
        </p:txBody>
      </p:sp>
      <p:sp>
        <p:nvSpPr>
          <p:cNvPr id="6" name="TextBox 5"/>
          <p:cNvSpPr txBox="1"/>
          <p:nvPr/>
        </p:nvSpPr>
        <p:spPr>
          <a:xfrm>
            <a:off x="6682175" y="4803446"/>
            <a:ext cx="2267544" cy="369332"/>
          </a:xfrm>
          <a:prstGeom prst="rect">
            <a:avLst/>
          </a:prstGeom>
          <a:noFill/>
        </p:spPr>
        <p:txBody>
          <a:bodyPr wrap="none" rtlCol="0">
            <a:spAutoFit/>
          </a:bodyPr>
          <a:lstStyle/>
          <a:p>
            <a:r>
              <a:rPr lang="en-US" dirty="0" smtClean="0"/>
              <a:t>Layer </a:t>
            </a:r>
            <a:r>
              <a:rPr lang="en-US" smtClean="0"/>
              <a:t>1 (hidden layer</a:t>
            </a:r>
            <a:r>
              <a:rPr lang="en-US" dirty="0" smtClean="0"/>
              <a:t>) </a:t>
            </a:r>
            <a:endParaRPr lang="en-US" dirty="0"/>
          </a:p>
        </p:txBody>
      </p:sp>
      <p:sp>
        <p:nvSpPr>
          <p:cNvPr id="7" name="TextBox 6"/>
          <p:cNvSpPr txBox="1"/>
          <p:nvPr/>
        </p:nvSpPr>
        <p:spPr>
          <a:xfrm>
            <a:off x="6625450" y="3676740"/>
            <a:ext cx="2253117" cy="369332"/>
          </a:xfrm>
          <a:prstGeom prst="rect">
            <a:avLst/>
          </a:prstGeom>
          <a:noFill/>
        </p:spPr>
        <p:txBody>
          <a:bodyPr wrap="none" rtlCol="0">
            <a:spAutoFit/>
          </a:bodyPr>
          <a:lstStyle/>
          <a:p>
            <a:r>
              <a:rPr lang="en-US" dirty="0" smtClean="0"/>
              <a:t>Layer 2 (output layer) </a:t>
            </a:r>
            <a:endParaRPr lang="en-US" dirty="0"/>
          </a:p>
        </p:txBody>
      </p:sp>
    </p:spTree>
    <p:extLst>
      <p:ext uri="{BB962C8B-B14F-4D97-AF65-F5344CB8AC3E}">
        <p14:creationId xmlns:p14="http://schemas.microsoft.com/office/powerpoint/2010/main" val="5412865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Backward pass</a:t>
            </a:r>
            <a:endParaRPr lang="en-US" dirty="0"/>
          </a:p>
        </p:txBody>
      </p:sp>
      <p:pic>
        <p:nvPicPr>
          <p:cNvPr id="4" name="Picture 3"/>
          <p:cNvPicPr>
            <a:picLocks noChangeAspect="1"/>
          </p:cNvPicPr>
          <p:nvPr/>
        </p:nvPicPr>
        <p:blipFill>
          <a:blip r:embed="rId3"/>
          <a:stretch>
            <a:fillRect/>
          </a:stretch>
        </p:blipFill>
        <p:spPr>
          <a:xfrm>
            <a:off x="990600" y="1765070"/>
            <a:ext cx="7239000" cy="4815082"/>
          </a:xfrm>
          <a:prstGeom prst="rect">
            <a:avLst/>
          </a:prstGeom>
        </p:spPr>
      </p:pic>
    </p:spTree>
    <p:extLst>
      <p:ext uri="{BB962C8B-B14F-4D97-AF65-F5344CB8AC3E}">
        <p14:creationId xmlns:p14="http://schemas.microsoft.com/office/powerpoint/2010/main" val="921911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 Graph for a NN</a:t>
            </a:r>
            <a:endParaRPr lang="en-US" dirty="0"/>
          </a:p>
        </p:txBody>
      </p:sp>
      <p:pic>
        <p:nvPicPr>
          <p:cNvPr id="5" name="Picture 4"/>
          <p:cNvPicPr>
            <a:picLocks noChangeAspect="1"/>
          </p:cNvPicPr>
          <p:nvPr/>
        </p:nvPicPr>
        <p:blipFill>
          <a:blip r:embed="rId3"/>
          <a:stretch>
            <a:fillRect/>
          </a:stretch>
        </p:blipFill>
        <p:spPr>
          <a:xfrm>
            <a:off x="850669" y="1907456"/>
            <a:ext cx="7935478" cy="3821687"/>
          </a:xfrm>
          <a:prstGeom prst="rect">
            <a:avLst/>
          </a:prstGeom>
        </p:spPr>
      </p:pic>
      <p:pic>
        <p:nvPicPr>
          <p:cNvPr id="4" name="Picture 3"/>
          <p:cNvPicPr>
            <a:picLocks noChangeAspect="1"/>
          </p:cNvPicPr>
          <p:nvPr/>
        </p:nvPicPr>
        <p:blipFill>
          <a:blip r:embed="rId4"/>
          <a:stretch>
            <a:fillRect/>
          </a:stretch>
        </p:blipFill>
        <p:spPr>
          <a:xfrm>
            <a:off x="6248400" y="4582968"/>
            <a:ext cx="2966571" cy="2292350"/>
          </a:xfrm>
          <a:prstGeom prst="rect">
            <a:avLst/>
          </a:prstGeom>
        </p:spPr>
      </p:pic>
    </p:spTree>
    <p:extLst>
      <p:ext uri="{BB962C8B-B14F-4D97-AF65-F5344CB8AC3E}">
        <p14:creationId xmlns:p14="http://schemas.microsoft.com/office/powerpoint/2010/main" val="1264261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Language Models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9043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Models</a:t>
            </a:r>
            <a:endParaRPr lang="en-US" dirty="0"/>
          </a:p>
        </p:txBody>
      </p:sp>
      <p:sp>
        <p:nvSpPr>
          <p:cNvPr id="3" name="Content Placeholder 2"/>
          <p:cNvSpPr>
            <a:spLocks noGrp="1"/>
          </p:cNvSpPr>
          <p:nvPr>
            <p:ph idx="1"/>
          </p:nvPr>
        </p:nvSpPr>
        <p:spPr/>
        <p:txBody>
          <a:bodyPr/>
          <a:lstStyle/>
          <a:p>
            <a:r>
              <a:rPr lang="en-US" dirty="0" smtClean="0"/>
              <a:t>Estimate the probability of a sentence consisting of word sequence w</a:t>
            </a:r>
            <a:r>
              <a:rPr lang="en-US" baseline="-25000" dirty="0" smtClean="0"/>
              <a:t>1:n</a:t>
            </a:r>
          </a:p>
          <a:p>
            <a:endParaRPr lang="en-US" baseline="-25000" dirty="0"/>
          </a:p>
          <a:p>
            <a:endParaRPr lang="en-US" baseline="-25000" dirty="0" smtClean="0"/>
          </a:p>
          <a:p>
            <a:endParaRPr lang="en-US" dirty="0" smtClean="0"/>
          </a:p>
          <a:p>
            <a:r>
              <a:rPr lang="en-US" dirty="0" smtClean="0"/>
              <a:t>We need to estimate the probability of </a:t>
            </a:r>
            <a:r>
              <a:rPr lang="en-US" i="1" dirty="0" smtClean="0"/>
              <a:t>P</a:t>
            </a:r>
            <a:r>
              <a:rPr lang="en-US" dirty="0" smtClean="0"/>
              <a:t>(w</a:t>
            </a:r>
            <a:r>
              <a:rPr lang="en-US" baseline="-25000" dirty="0" smtClean="0"/>
              <a:t>i+1</a:t>
            </a:r>
            <a:r>
              <a:rPr lang="en-US" dirty="0" smtClean="0"/>
              <a:t>|w</a:t>
            </a:r>
            <a:r>
              <a:rPr lang="en-US" baseline="-25000" dirty="0" smtClean="0"/>
              <a:t>k-i:i</a:t>
            </a:r>
            <a:r>
              <a:rPr lang="en-US" dirty="0" smtClean="0"/>
              <a:t>) from a large corpus.</a:t>
            </a:r>
            <a:endParaRPr lang="en-US" baseline="-25000" dirty="0"/>
          </a:p>
        </p:txBody>
      </p:sp>
      <p:pic>
        <p:nvPicPr>
          <p:cNvPr id="4" name="Picture 3"/>
          <p:cNvPicPr>
            <a:picLocks noChangeAspect="1"/>
          </p:cNvPicPr>
          <p:nvPr/>
        </p:nvPicPr>
        <p:blipFill>
          <a:blip r:embed="rId3"/>
          <a:stretch>
            <a:fillRect/>
          </a:stretch>
        </p:blipFill>
        <p:spPr>
          <a:xfrm>
            <a:off x="2819400" y="2286000"/>
            <a:ext cx="3683000" cy="914400"/>
          </a:xfrm>
          <a:prstGeom prst="rect">
            <a:avLst/>
          </a:prstGeom>
        </p:spPr>
      </p:pic>
      <p:pic>
        <p:nvPicPr>
          <p:cNvPr id="5" name="Picture 4"/>
          <p:cNvPicPr>
            <a:picLocks noChangeAspect="1"/>
          </p:cNvPicPr>
          <p:nvPr/>
        </p:nvPicPr>
        <p:blipFill>
          <a:blip r:embed="rId4"/>
          <a:stretch>
            <a:fillRect/>
          </a:stretch>
        </p:blipFill>
        <p:spPr>
          <a:xfrm>
            <a:off x="2461484" y="3857414"/>
            <a:ext cx="4266750" cy="727287"/>
          </a:xfrm>
          <a:prstGeom prst="rect">
            <a:avLst/>
          </a:prstGeom>
        </p:spPr>
      </p:pic>
      <p:pic>
        <p:nvPicPr>
          <p:cNvPr id="6" name="Picture 5"/>
          <p:cNvPicPr>
            <a:picLocks noChangeAspect="1"/>
          </p:cNvPicPr>
          <p:nvPr/>
        </p:nvPicPr>
        <p:blipFill>
          <a:blip r:embed="rId5"/>
          <a:stretch>
            <a:fillRect/>
          </a:stretch>
        </p:blipFill>
        <p:spPr>
          <a:xfrm>
            <a:off x="2362200" y="4836766"/>
            <a:ext cx="5029200" cy="750627"/>
          </a:xfrm>
          <a:prstGeom prst="rect">
            <a:avLst/>
          </a:prstGeom>
        </p:spPr>
      </p:pic>
    </p:spTree>
    <p:extLst>
      <p:ext uri="{BB962C8B-B14F-4D97-AF65-F5344CB8AC3E}">
        <p14:creationId xmlns:p14="http://schemas.microsoft.com/office/powerpoint/2010/main" val="1993388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Language Models</a:t>
            </a:r>
            <a:endParaRPr lang="en-US" dirty="0"/>
          </a:p>
        </p:txBody>
      </p:sp>
      <p:sp>
        <p:nvSpPr>
          <p:cNvPr id="3" name="Content Placeholder 2"/>
          <p:cNvSpPr>
            <a:spLocks noGrp="1"/>
          </p:cNvSpPr>
          <p:nvPr>
            <p:ph idx="1"/>
          </p:nvPr>
        </p:nvSpPr>
        <p:spPr/>
        <p:txBody>
          <a:bodyPr/>
          <a:lstStyle/>
          <a:p>
            <a:r>
              <a:rPr lang="en-US" dirty="0" smtClean="0"/>
              <a:t>Neural Language models have several advantages over n-gram LMs:</a:t>
            </a:r>
          </a:p>
          <a:p>
            <a:r>
              <a:rPr lang="en-US" dirty="0" smtClean="0"/>
              <a:t>1. They don’t need smoothing</a:t>
            </a:r>
          </a:p>
          <a:p>
            <a:r>
              <a:rPr lang="en-US" dirty="0" smtClean="0"/>
              <a:t>2. They can handle much longer histories.</a:t>
            </a:r>
          </a:p>
          <a:p>
            <a:r>
              <a:rPr lang="en-US" dirty="0" smtClean="0"/>
              <a:t>3. They can generalize over contexts of similar words.</a:t>
            </a:r>
          </a:p>
          <a:p>
            <a:r>
              <a:rPr lang="en-US" dirty="0" smtClean="0"/>
              <a:t>4. Neural LMs tend to have much higher predictive accuracy than n-gram LMs.</a:t>
            </a:r>
          </a:p>
          <a:p>
            <a:endParaRPr lang="en-US" dirty="0"/>
          </a:p>
          <a:p>
            <a:r>
              <a:rPr lang="en-US" dirty="0" smtClean="0"/>
              <a:t>Disadvantage: slower to train than traditional n-gram LMs</a:t>
            </a:r>
            <a:endParaRPr lang="en-US" dirty="0"/>
          </a:p>
        </p:txBody>
      </p:sp>
    </p:spTree>
    <p:extLst>
      <p:ext uri="{BB962C8B-B14F-4D97-AF65-F5344CB8AC3E}">
        <p14:creationId xmlns:p14="http://schemas.microsoft.com/office/powerpoint/2010/main" val="1831859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LMs</a:t>
            </a:r>
            <a:endParaRPr lang="en-US" dirty="0"/>
          </a:p>
        </p:txBody>
      </p:sp>
      <p:sp>
        <p:nvSpPr>
          <p:cNvPr id="3" name="Content Placeholder 2"/>
          <p:cNvSpPr>
            <a:spLocks noGrp="1"/>
          </p:cNvSpPr>
          <p:nvPr>
            <p:ph idx="1"/>
          </p:nvPr>
        </p:nvSpPr>
        <p:spPr/>
        <p:txBody>
          <a:bodyPr>
            <a:normAutofit/>
          </a:bodyPr>
          <a:lstStyle/>
          <a:p>
            <a:r>
              <a:rPr lang="en-US" dirty="0" smtClean="0"/>
              <a:t>In </a:t>
            </a:r>
            <a:r>
              <a:rPr lang="en-US" dirty="0"/>
              <a:t>neural </a:t>
            </a:r>
            <a:r>
              <a:rPr lang="en-US" dirty="0" smtClean="0"/>
              <a:t>LMs, </a:t>
            </a:r>
            <a:r>
              <a:rPr lang="en-US" dirty="0"/>
              <a:t>the prior context is represented by </a:t>
            </a:r>
            <a:r>
              <a:rPr lang="en-US" dirty="0" err="1" smtClean="0"/>
              <a:t>embeddings</a:t>
            </a:r>
            <a:r>
              <a:rPr lang="en-US" dirty="0" smtClean="0"/>
              <a:t>.  This allows neural LMs to generalize better than n-gram LMs.</a:t>
            </a:r>
          </a:p>
          <a:p>
            <a:r>
              <a:rPr lang="en-US" dirty="0" smtClean="0"/>
              <a:t>Imagine in training we have seen</a:t>
            </a:r>
          </a:p>
          <a:p>
            <a:pPr algn="ctr"/>
            <a:r>
              <a:rPr lang="en-US" dirty="0"/>
              <a:t>I have to make sure when I get home to feed the cat. </a:t>
            </a:r>
            <a:endParaRPr lang="en-US" dirty="0"/>
          </a:p>
          <a:p>
            <a:r>
              <a:rPr lang="en-US" dirty="0" smtClean="0"/>
              <a:t>But we’ve never seen “feed the dog” in training.  If in the test set, we want to predict the next word after </a:t>
            </a:r>
          </a:p>
          <a:p>
            <a:pPr algn="ctr"/>
            <a:r>
              <a:rPr lang="en-US" dirty="0"/>
              <a:t>I forgot when I got home to feed the </a:t>
            </a:r>
            <a:r>
              <a:rPr lang="en-US" dirty="0" smtClean="0"/>
              <a:t>____</a:t>
            </a:r>
          </a:p>
          <a:p>
            <a:r>
              <a:rPr lang="en-US" dirty="0" smtClean="0"/>
              <a:t>An n-gram LM will only predict </a:t>
            </a:r>
            <a:r>
              <a:rPr lang="en-US" i="1" dirty="0" smtClean="0"/>
              <a:t>cat</a:t>
            </a:r>
            <a:r>
              <a:rPr lang="en-US" dirty="0" smtClean="0"/>
              <a:t>, but a neural LM will know that the </a:t>
            </a:r>
            <a:r>
              <a:rPr lang="en-US" dirty="0" err="1" smtClean="0"/>
              <a:t>embeddings</a:t>
            </a:r>
            <a:r>
              <a:rPr lang="en-US" dirty="0" smtClean="0"/>
              <a:t> for </a:t>
            </a:r>
            <a:r>
              <a:rPr lang="en-US" i="1" dirty="0" smtClean="0"/>
              <a:t>cat </a:t>
            </a:r>
            <a:r>
              <a:rPr lang="en-US" dirty="0" smtClean="0"/>
              <a:t>and </a:t>
            </a:r>
            <a:r>
              <a:rPr lang="en-US" i="1" dirty="0" smtClean="0"/>
              <a:t>dog</a:t>
            </a:r>
            <a:r>
              <a:rPr lang="en-US" dirty="0" smtClean="0"/>
              <a:t> are similar. </a:t>
            </a:r>
            <a:endParaRPr lang="en-US" dirty="0"/>
          </a:p>
          <a:p>
            <a:pPr algn="ctr"/>
            <a:endParaRPr lang="en-US" dirty="0"/>
          </a:p>
        </p:txBody>
      </p:sp>
    </p:spTree>
    <p:extLst>
      <p:ext uri="{BB962C8B-B14F-4D97-AF65-F5344CB8AC3E}">
        <p14:creationId xmlns:p14="http://schemas.microsoft.com/office/powerpoint/2010/main" val="595072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LMs (</a:t>
            </a:r>
            <a:r>
              <a:rPr lang="en-US" dirty="0" err="1" smtClean="0"/>
              <a:t>Bengio</a:t>
            </a:r>
            <a:r>
              <a:rPr lang="en-US" dirty="0" smtClean="0"/>
              <a:t> et al 2003)</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Associate each word in the vocabulary with a vector-representation, thereby creating a notion of similarity between words.</a:t>
            </a:r>
          </a:p>
          <a:p>
            <a:pPr marL="457200" indent="-457200">
              <a:buFont typeface="+mj-lt"/>
              <a:buAutoNum type="arabicPeriod"/>
            </a:pPr>
            <a:r>
              <a:rPr lang="en-US" dirty="0" smtClean="0"/>
              <a:t>Express the joint probability </a:t>
            </a:r>
            <a:r>
              <a:rPr lang="en-US" i="1" dirty="0" smtClean="0"/>
              <a:t>function</a:t>
            </a:r>
            <a:r>
              <a:rPr lang="en-US" dirty="0" smtClean="0"/>
              <a:t> of a word sequence in terms of the word vectors for the words in that sequence.</a:t>
            </a:r>
          </a:p>
          <a:p>
            <a:pPr marL="457200" indent="-457200">
              <a:buFont typeface="+mj-lt"/>
              <a:buAutoNum type="arabicPeriod"/>
            </a:pPr>
            <a:r>
              <a:rPr lang="en-US" dirty="0" smtClean="0"/>
              <a:t>Simultaneously learn the word vectors and the parameters of the </a:t>
            </a:r>
            <a:r>
              <a:rPr lang="en-US" i="1" dirty="0" smtClean="0"/>
              <a:t>function.</a:t>
            </a:r>
            <a:r>
              <a:rPr lang="en-US" dirty="0" smtClean="0"/>
              <a:t> </a:t>
            </a:r>
          </a:p>
          <a:p>
            <a:r>
              <a:rPr lang="en-US" dirty="0" smtClean="0"/>
              <a:t>The word vectors are low-dimensional (d=30 to d=100) dense vectors, like we’ve seen before.</a:t>
            </a:r>
          </a:p>
          <a:p>
            <a:r>
              <a:rPr lang="en-US" dirty="0" smtClean="0"/>
              <a:t>The probability function is expressed  the product of conditional probabilities of the next word given the previous word, </a:t>
            </a:r>
            <a:r>
              <a:rPr lang="en-US" i="1" u="sng" dirty="0" smtClean="0"/>
              <a:t>using a </a:t>
            </a:r>
            <a:r>
              <a:rPr lang="en-US" i="1" u="sng" dirty="0" smtClean="0"/>
              <a:t>multi-layer, feed forward neural </a:t>
            </a:r>
            <a:r>
              <a:rPr lang="en-US" i="1" u="sng" dirty="0" smtClean="0"/>
              <a:t>network.</a:t>
            </a:r>
            <a:endParaRPr lang="en-US" i="1" u="sng" dirty="0"/>
          </a:p>
        </p:txBody>
      </p:sp>
    </p:spTree>
    <p:extLst>
      <p:ext uri="{BB962C8B-B14F-4D97-AF65-F5344CB8AC3E}">
        <p14:creationId xmlns:p14="http://schemas.microsoft.com/office/powerpoint/2010/main" val="2094284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smtClean="0"/>
              <a:t>The input </a:t>
            </a:r>
            <a:r>
              <a:rPr lang="en-US" dirty="0" smtClean="0"/>
              <a:t>to the neural </a:t>
            </a:r>
            <a:r>
              <a:rPr lang="en-US" dirty="0"/>
              <a:t>network is a </a:t>
            </a:r>
            <a:r>
              <a:rPr lang="en-US" dirty="0" smtClean="0"/>
              <a:t>k-gram </a:t>
            </a:r>
            <a:r>
              <a:rPr lang="en-US" dirty="0"/>
              <a:t>of words </a:t>
            </a:r>
            <a:r>
              <a:rPr lang="en-US" dirty="0" smtClean="0"/>
              <a:t>w</a:t>
            </a:r>
            <a:r>
              <a:rPr lang="en-US" baseline="-25000" dirty="0" smtClean="0"/>
              <a:t>1:k</a:t>
            </a:r>
            <a:r>
              <a:rPr lang="en-US" dirty="0" smtClean="0"/>
              <a:t>. </a:t>
            </a:r>
          </a:p>
          <a:p>
            <a:r>
              <a:rPr lang="en-US" b="1" dirty="0" smtClean="0"/>
              <a:t>The </a:t>
            </a:r>
            <a:r>
              <a:rPr lang="en-US" b="1" dirty="0"/>
              <a:t>output </a:t>
            </a:r>
            <a:r>
              <a:rPr lang="en-US" dirty="0"/>
              <a:t>is a probability distribution over the next word. </a:t>
            </a:r>
            <a:endParaRPr lang="en-US" dirty="0" smtClean="0"/>
          </a:p>
          <a:p>
            <a:r>
              <a:rPr lang="en-US" dirty="0" smtClean="0"/>
              <a:t>The </a:t>
            </a:r>
            <a:r>
              <a:rPr lang="en-US" i="1" dirty="0" smtClean="0"/>
              <a:t>k </a:t>
            </a:r>
            <a:r>
              <a:rPr lang="en-US" dirty="0" smtClean="0"/>
              <a:t>context words are treated as a word window.  Each word is associated with an </a:t>
            </a:r>
            <a:r>
              <a:rPr lang="en-US" b="1" dirty="0" smtClean="0"/>
              <a:t>embedding</a:t>
            </a:r>
            <a:r>
              <a:rPr lang="en-US" dirty="0" smtClean="0"/>
              <a:t> vector:</a:t>
            </a:r>
          </a:p>
          <a:p>
            <a:endParaRPr lang="en-US" dirty="0"/>
          </a:p>
          <a:p>
            <a:r>
              <a:rPr lang="en-US" dirty="0" smtClean="0"/>
              <a:t>The input vector </a:t>
            </a:r>
            <a:r>
              <a:rPr lang="en-US" b="1" dirty="0" smtClean="0"/>
              <a:t>x</a:t>
            </a:r>
            <a:r>
              <a:rPr lang="en-US" dirty="0" smtClean="0"/>
              <a:t> just concatenates v(w) for each of the k words: </a:t>
            </a:r>
            <a:endParaRPr lang="en-US" dirty="0"/>
          </a:p>
          <a:p>
            <a:r>
              <a:rPr lang="en-US" dirty="0" smtClean="0"/>
              <a:t> </a:t>
            </a:r>
            <a:endParaRPr lang="en-US" dirty="0"/>
          </a:p>
        </p:txBody>
      </p:sp>
      <p:pic>
        <p:nvPicPr>
          <p:cNvPr id="7" name="Picture 6"/>
          <p:cNvPicPr>
            <a:picLocks noChangeAspect="1"/>
          </p:cNvPicPr>
          <p:nvPr/>
        </p:nvPicPr>
        <p:blipFill>
          <a:blip r:embed="rId2"/>
          <a:stretch>
            <a:fillRect/>
          </a:stretch>
        </p:blipFill>
        <p:spPr>
          <a:xfrm>
            <a:off x="3886200" y="3429000"/>
            <a:ext cx="1280583" cy="419100"/>
          </a:xfrm>
          <a:prstGeom prst="rect">
            <a:avLst/>
          </a:prstGeom>
        </p:spPr>
      </p:pic>
      <p:pic>
        <p:nvPicPr>
          <p:cNvPr id="8" name="Picture 7"/>
          <p:cNvPicPr>
            <a:picLocks noChangeAspect="1"/>
          </p:cNvPicPr>
          <p:nvPr/>
        </p:nvPicPr>
        <p:blipFill>
          <a:blip r:embed="rId3"/>
          <a:stretch>
            <a:fillRect/>
          </a:stretch>
        </p:blipFill>
        <p:spPr>
          <a:xfrm>
            <a:off x="2743200" y="4648200"/>
            <a:ext cx="3556000" cy="406400"/>
          </a:xfrm>
          <a:prstGeom prst="rect">
            <a:avLst/>
          </a:prstGeom>
        </p:spPr>
      </p:pic>
    </p:spTree>
    <p:extLst>
      <p:ext uri="{BB962C8B-B14F-4D97-AF65-F5344CB8AC3E}">
        <p14:creationId xmlns:p14="http://schemas.microsoft.com/office/powerpoint/2010/main" val="14776505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smtClean="0"/>
              <a:t>The input </a:t>
            </a:r>
            <a:r>
              <a:rPr lang="en-US" b="1" dirty="0" smtClean="0"/>
              <a:t>x </a:t>
            </a:r>
            <a:r>
              <a:rPr lang="en-US" dirty="0" smtClean="0"/>
              <a:t>is fed into a neural </a:t>
            </a:r>
            <a:r>
              <a:rPr lang="en-US" dirty="0"/>
              <a:t>network </a:t>
            </a:r>
            <a:r>
              <a:rPr lang="en-US" dirty="0" smtClean="0"/>
              <a:t>with 1 or more hidden layers: </a:t>
            </a:r>
          </a:p>
          <a:p>
            <a:r>
              <a:rPr lang="en-US" dirty="0" smtClean="0"/>
              <a:t> </a:t>
            </a:r>
            <a:endParaRPr lang="en-US" dirty="0"/>
          </a:p>
        </p:txBody>
      </p:sp>
      <p:pic>
        <p:nvPicPr>
          <p:cNvPr id="4" name="Picture 3"/>
          <p:cNvPicPr>
            <a:picLocks noChangeAspect="1"/>
          </p:cNvPicPr>
          <p:nvPr/>
        </p:nvPicPr>
        <p:blipFill>
          <a:blip r:embed="rId3"/>
          <a:stretch>
            <a:fillRect/>
          </a:stretch>
        </p:blipFill>
        <p:spPr>
          <a:xfrm>
            <a:off x="566843" y="2438400"/>
            <a:ext cx="8195734" cy="2438400"/>
          </a:xfrm>
          <a:prstGeom prst="rect">
            <a:avLst/>
          </a:prstGeom>
        </p:spPr>
      </p:pic>
    </p:spTree>
    <p:extLst>
      <p:ext uri="{BB962C8B-B14F-4D97-AF65-F5344CB8AC3E}">
        <p14:creationId xmlns:p14="http://schemas.microsoft.com/office/powerpoint/2010/main" val="530502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76200"/>
            <a:ext cx="8490774" cy="5733461"/>
          </a:xfrm>
          <a:prstGeom prst="rect">
            <a:avLst/>
          </a:prstGeom>
        </p:spPr>
      </p:pic>
    </p:spTree>
    <p:extLst>
      <p:ext uri="{BB962C8B-B14F-4D97-AF65-F5344CB8AC3E}">
        <p14:creationId xmlns:p14="http://schemas.microsoft.com/office/powerpoint/2010/main" val="7781442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764188"/>
            <a:ext cx="9144000" cy="5329623"/>
          </a:xfrm>
          <a:prstGeom prst="rect">
            <a:avLst/>
          </a:prstGeom>
        </p:spPr>
      </p:pic>
      <p:sp>
        <p:nvSpPr>
          <p:cNvPr id="4" name="TextBox 3"/>
          <p:cNvSpPr txBox="1"/>
          <p:nvPr/>
        </p:nvSpPr>
        <p:spPr>
          <a:xfrm>
            <a:off x="7086600" y="6324600"/>
            <a:ext cx="1229119" cy="369332"/>
          </a:xfrm>
          <a:prstGeom prst="rect">
            <a:avLst/>
          </a:prstGeom>
          <a:noFill/>
        </p:spPr>
        <p:txBody>
          <a:bodyPr wrap="none" rtlCol="0">
            <a:spAutoFit/>
          </a:bodyPr>
          <a:lstStyle/>
          <a:p>
            <a:r>
              <a:rPr lang="en-US" smtClean="0"/>
              <a:t>Andrew Ng</a:t>
            </a:r>
            <a:endParaRPr lang="en-US"/>
          </a:p>
        </p:txBody>
      </p:sp>
    </p:spTree>
    <p:extLst>
      <p:ext uri="{BB962C8B-B14F-4D97-AF65-F5344CB8AC3E}">
        <p14:creationId xmlns:p14="http://schemas.microsoft.com/office/powerpoint/2010/main" val="366193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lstStyle/>
          <a:p>
            <a:r>
              <a:rPr lang="en-US" dirty="0" smtClean="0"/>
              <a:t>The </a:t>
            </a:r>
            <a:r>
              <a:rPr lang="en-US" dirty="0"/>
              <a:t>training examples are simply word </a:t>
            </a:r>
            <a:r>
              <a:rPr lang="en-US" dirty="0" smtClean="0"/>
              <a:t>k-grams </a:t>
            </a:r>
            <a:r>
              <a:rPr lang="en-US" dirty="0"/>
              <a:t>from the </a:t>
            </a:r>
            <a:r>
              <a:rPr lang="en-US" dirty="0" smtClean="0"/>
              <a:t>corpus</a:t>
            </a:r>
          </a:p>
          <a:p>
            <a:r>
              <a:rPr lang="en-US" dirty="0" smtClean="0"/>
              <a:t>The </a:t>
            </a:r>
            <a:r>
              <a:rPr lang="en-US" dirty="0"/>
              <a:t>identities of the first </a:t>
            </a:r>
            <a:r>
              <a:rPr lang="en-US" dirty="0" smtClean="0"/>
              <a:t>k+1 </a:t>
            </a:r>
            <a:r>
              <a:rPr lang="en-US" dirty="0"/>
              <a:t>words are used as features, and the last word is used as the target label for the classification. </a:t>
            </a:r>
            <a:endParaRPr lang="en-US" dirty="0" smtClean="0"/>
          </a:p>
          <a:p>
            <a:r>
              <a:rPr lang="en-US" dirty="0" smtClean="0"/>
              <a:t>Conceptually</a:t>
            </a:r>
            <a:r>
              <a:rPr lang="en-US" dirty="0"/>
              <a:t>, the model is trained using cross-entropy loss. </a:t>
            </a:r>
          </a:p>
          <a:p>
            <a:endParaRPr lang="en-US" dirty="0" smtClean="0"/>
          </a:p>
          <a:p>
            <a:endParaRPr lang="en-US" dirty="0" smtClean="0"/>
          </a:p>
          <a:p>
            <a:r>
              <a:rPr lang="en-US" i="1" dirty="0" smtClean="0"/>
              <a:t>Working with cross entropy loss works very well, but requires the use of a costly </a:t>
            </a:r>
            <a:r>
              <a:rPr lang="en-US" i="1" dirty="0" err="1" smtClean="0"/>
              <a:t>softmax</a:t>
            </a:r>
            <a:r>
              <a:rPr lang="en-US" i="1" dirty="0" smtClean="0"/>
              <a:t> operation which can be prohibitive for very large vocabularies, we we often use alternative loss functions or approximations.</a:t>
            </a:r>
          </a:p>
          <a:p>
            <a:endParaRPr lang="en-US" dirty="0" smtClean="0"/>
          </a:p>
          <a:p>
            <a:endParaRPr lang="en-US" dirty="0"/>
          </a:p>
        </p:txBody>
      </p:sp>
    </p:spTree>
    <p:extLst>
      <p:ext uri="{BB962C8B-B14F-4D97-AF65-F5344CB8AC3E}">
        <p14:creationId xmlns:p14="http://schemas.microsoft.com/office/powerpoint/2010/main" val="560032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sp>
        <p:nvSpPr>
          <p:cNvPr id="3" name="Content Placeholder 2"/>
          <p:cNvSpPr>
            <a:spLocks noGrp="1"/>
          </p:cNvSpPr>
          <p:nvPr>
            <p:ph idx="1"/>
          </p:nvPr>
        </p:nvSpPr>
        <p:spPr/>
        <p:txBody>
          <a:bodyPr/>
          <a:lstStyle/>
          <a:p>
            <a:r>
              <a:rPr lang="en-US" dirty="0" smtClean="0"/>
              <a:t>The </a:t>
            </a:r>
            <a:r>
              <a:rPr lang="en-US" dirty="0"/>
              <a:t>training examples are simply word </a:t>
            </a:r>
            <a:r>
              <a:rPr lang="en-US" dirty="0" smtClean="0"/>
              <a:t>k-grams </a:t>
            </a:r>
            <a:r>
              <a:rPr lang="en-US" dirty="0"/>
              <a:t>from the </a:t>
            </a:r>
            <a:r>
              <a:rPr lang="en-US" dirty="0" smtClean="0"/>
              <a:t>corpus</a:t>
            </a:r>
          </a:p>
          <a:p>
            <a:r>
              <a:rPr lang="en-US" dirty="0" smtClean="0"/>
              <a:t>The </a:t>
            </a:r>
            <a:r>
              <a:rPr lang="en-US" dirty="0"/>
              <a:t>identities of the first </a:t>
            </a:r>
            <a:r>
              <a:rPr lang="en-US" dirty="0" smtClean="0"/>
              <a:t>k+1 </a:t>
            </a:r>
            <a:r>
              <a:rPr lang="en-US" dirty="0"/>
              <a:t>words are used as features, and the last word is used as the target label for the classification. </a:t>
            </a:r>
            <a:endParaRPr lang="en-US" dirty="0" smtClean="0"/>
          </a:p>
          <a:p>
            <a:r>
              <a:rPr lang="en-US" dirty="0" smtClean="0"/>
              <a:t>Conceptually</a:t>
            </a:r>
            <a:r>
              <a:rPr lang="en-US" dirty="0"/>
              <a:t>, the model is trained using cross-entropy loss. </a:t>
            </a:r>
          </a:p>
          <a:p>
            <a:endParaRPr lang="en-US" dirty="0" smtClean="0"/>
          </a:p>
          <a:p>
            <a:endParaRPr lang="en-US" dirty="0" smtClean="0"/>
          </a:p>
          <a:p>
            <a:endParaRPr lang="en-US" dirty="0"/>
          </a:p>
        </p:txBody>
      </p:sp>
    </p:spTree>
    <p:extLst>
      <p:ext uri="{BB962C8B-B14F-4D97-AF65-F5344CB8AC3E}">
        <p14:creationId xmlns:p14="http://schemas.microsoft.com/office/powerpoint/2010/main" val="17599393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NN LMs</a:t>
            </a:r>
            <a:endParaRPr lang="en-US" dirty="0"/>
          </a:p>
        </p:txBody>
      </p:sp>
      <p:sp>
        <p:nvSpPr>
          <p:cNvPr id="3" name="Content Placeholder 2"/>
          <p:cNvSpPr>
            <a:spLocks noGrp="1"/>
          </p:cNvSpPr>
          <p:nvPr>
            <p:ph idx="1"/>
          </p:nvPr>
        </p:nvSpPr>
        <p:spPr/>
        <p:txBody>
          <a:bodyPr/>
          <a:lstStyle/>
          <a:p>
            <a:r>
              <a:rPr lang="en-US" b="1" dirty="0" smtClean="0"/>
              <a:t>Better results.  </a:t>
            </a:r>
            <a:r>
              <a:rPr lang="en-US" dirty="0" smtClean="0"/>
              <a:t> They achieve better </a:t>
            </a:r>
            <a:r>
              <a:rPr lang="en-US" dirty="0" err="1" smtClean="0"/>
              <a:t>preplexity</a:t>
            </a:r>
            <a:r>
              <a:rPr lang="en-US" dirty="0" smtClean="0"/>
              <a:t> scores than SOTA n-gram LMs.</a:t>
            </a:r>
          </a:p>
          <a:p>
            <a:r>
              <a:rPr lang="en-US" b="1" dirty="0" smtClean="0"/>
              <a:t>Larger N.  </a:t>
            </a:r>
            <a:r>
              <a:rPr lang="en-US" dirty="0" smtClean="0"/>
              <a:t>NN LMs can scale to much larger orders of n. This </a:t>
            </a:r>
            <a:r>
              <a:rPr lang="en-US" dirty="0"/>
              <a:t>is achievable because parameters are associated only with individual words, and not with </a:t>
            </a:r>
            <a:r>
              <a:rPr lang="en-US" dirty="0" smtClean="0"/>
              <a:t>n-grams</a:t>
            </a:r>
            <a:r>
              <a:rPr lang="en-US" dirty="0"/>
              <a:t>. </a:t>
            </a:r>
            <a:endParaRPr lang="en-US" dirty="0" smtClean="0"/>
          </a:p>
          <a:p>
            <a:r>
              <a:rPr lang="en-US" b="1" dirty="0" smtClean="0"/>
              <a:t>They generalize across contexts. </a:t>
            </a:r>
            <a:r>
              <a:rPr lang="en-US" dirty="0" smtClean="0"/>
              <a:t>For </a:t>
            </a:r>
            <a:r>
              <a:rPr lang="en-US" dirty="0"/>
              <a:t>example, by observing that the words </a:t>
            </a:r>
            <a:r>
              <a:rPr lang="en-US" i="1" dirty="0"/>
              <a:t>blue, green, red, black</a:t>
            </a:r>
            <a:r>
              <a:rPr lang="en-US" dirty="0"/>
              <a:t>, etc. appear in similar contexts, the model will be able to assign a reasonable score to the </a:t>
            </a:r>
            <a:r>
              <a:rPr lang="en-US" i="1" dirty="0" smtClean="0"/>
              <a:t>green </a:t>
            </a:r>
            <a:r>
              <a:rPr lang="en-US" i="1" dirty="0"/>
              <a:t>car </a:t>
            </a:r>
            <a:r>
              <a:rPr lang="en-US" dirty="0"/>
              <a:t>even though it never observed </a:t>
            </a:r>
            <a:r>
              <a:rPr lang="en-US" dirty="0" smtClean="0"/>
              <a:t>in </a:t>
            </a:r>
            <a:r>
              <a:rPr lang="en-US" dirty="0"/>
              <a:t>training, because it did observe </a:t>
            </a:r>
            <a:r>
              <a:rPr lang="en-US" i="1" dirty="0"/>
              <a:t>blue car </a:t>
            </a:r>
            <a:r>
              <a:rPr lang="en-US" dirty="0"/>
              <a:t>and </a:t>
            </a:r>
            <a:r>
              <a:rPr lang="en-US" i="1" dirty="0"/>
              <a:t>red car</a:t>
            </a:r>
            <a:r>
              <a:rPr lang="en-US" dirty="0" smtClean="0"/>
              <a:t>.</a:t>
            </a:r>
          </a:p>
          <a:p>
            <a:r>
              <a:rPr lang="en-US" b="1" dirty="0" smtClean="0"/>
              <a:t>A by-product of training are word </a:t>
            </a:r>
            <a:r>
              <a:rPr lang="en-US" b="1" dirty="0" err="1" smtClean="0"/>
              <a:t>embeddings</a:t>
            </a:r>
            <a:r>
              <a:rPr lang="en-US" b="1" dirty="0" smtClean="0"/>
              <a:t>!</a:t>
            </a:r>
            <a:r>
              <a:rPr lang="en-US" dirty="0" smtClean="0"/>
              <a:t>  </a:t>
            </a:r>
            <a:endParaRPr lang="en-US" dirty="0"/>
          </a:p>
          <a:p>
            <a:endParaRPr lang="en-US" b="1" dirty="0"/>
          </a:p>
          <a:p>
            <a:endParaRPr lang="en-US" dirty="0"/>
          </a:p>
        </p:txBody>
      </p:sp>
    </p:spTree>
    <p:extLst>
      <p:ext uri="{BB962C8B-B14F-4D97-AF65-F5344CB8AC3E}">
        <p14:creationId xmlns:p14="http://schemas.microsoft.com/office/powerpoint/2010/main" val="51509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Modeling </a:t>
            </a:r>
            <a:endParaRPr lang="en-US" dirty="0"/>
          </a:p>
        </p:txBody>
      </p:sp>
      <p:sp>
        <p:nvSpPr>
          <p:cNvPr id="3" name="Content Placeholder 2"/>
          <p:cNvSpPr>
            <a:spLocks noGrp="1"/>
          </p:cNvSpPr>
          <p:nvPr>
            <p:ph idx="1"/>
          </p:nvPr>
        </p:nvSpPr>
        <p:spPr/>
        <p:txBody>
          <a:bodyPr>
            <a:normAutofit/>
          </a:bodyPr>
          <a:lstStyle/>
          <a:p>
            <a:r>
              <a:rPr lang="en-US" sz="2400" dirty="0" smtClean="0"/>
              <a:t>Goal: Learn a </a:t>
            </a:r>
            <a:r>
              <a:rPr lang="en-US" sz="2400" b="1" dirty="0" smtClean="0"/>
              <a:t>function</a:t>
            </a:r>
            <a:r>
              <a:rPr lang="en-US" sz="2400" dirty="0" smtClean="0"/>
              <a:t> that returns the joint probability </a:t>
            </a:r>
          </a:p>
          <a:p>
            <a:r>
              <a:rPr lang="en-US" sz="2400" dirty="0" smtClean="0"/>
              <a:t>Primary difficulty: </a:t>
            </a:r>
          </a:p>
          <a:p>
            <a:pPr marL="457200" indent="-457200">
              <a:buFont typeface="+mj-lt"/>
              <a:buAutoNum type="arabicPeriod"/>
            </a:pPr>
            <a:r>
              <a:rPr lang="en-US" sz="2400" dirty="0" smtClean="0"/>
              <a:t>There are too many parameters to accurately estimate.  This is sometimes called the “curse of dimensionality”</a:t>
            </a:r>
          </a:p>
          <a:p>
            <a:pPr marL="457200" indent="-457200">
              <a:buFont typeface="+mj-lt"/>
              <a:buAutoNum type="arabicPeriod"/>
            </a:pPr>
            <a:r>
              <a:rPr lang="en-US" sz="2400" dirty="0" smtClean="0"/>
              <a:t>In n-gram-based models we fail to generalize to related words / word sequences that we </a:t>
            </a:r>
            <a:r>
              <a:rPr lang="en-US" sz="2400" u="sng" dirty="0" smtClean="0"/>
              <a:t>have</a:t>
            </a:r>
            <a:r>
              <a:rPr lang="en-US" sz="2400" dirty="0" smtClean="0"/>
              <a:t> observed.</a:t>
            </a:r>
            <a:endParaRPr lang="en-US" sz="2400" u="sng" dirty="0"/>
          </a:p>
        </p:txBody>
      </p:sp>
    </p:spTree>
    <p:extLst>
      <p:ext uri="{BB962C8B-B14F-4D97-AF65-F5344CB8AC3E}">
        <p14:creationId xmlns:p14="http://schemas.microsoft.com/office/powerpoint/2010/main" val="5197653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Curse of dimensionality / sparse statistics </a:t>
            </a:r>
            <a:endParaRPr lang="en-US" dirty="0"/>
          </a:p>
        </p:txBody>
      </p:sp>
      <p:sp>
        <p:nvSpPr>
          <p:cNvPr id="3" name="Content Placeholder 2"/>
          <p:cNvSpPr>
            <a:spLocks noGrp="1"/>
          </p:cNvSpPr>
          <p:nvPr>
            <p:ph idx="1"/>
          </p:nvPr>
        </p:nvSpPr>
        <p:spPr/>
        <p:txBody>
          <a:bodyPr>
            <a:normAutofit/>
          </a:bodyPr>
          <a:lstStyle/>
          <a:p>
            <a:r>
              <a:rPr lang="en-US" sz="2400" dirty="0" smtClean="0"/>
              <a:t>Suppose we want a joint distribution over </a:t>
            </a:r>
            <a:r>
              <a:rPr lang="en-US" sz="2400" dirty="0"/>
              <a:t>10 </a:t>
            </a:r>
            <a:r>
              <a:rPr lang="en-US" sz="2400" dirty="0" smtClean="0"/>
              <a:t>words.</a:t>
            </a:r>
            <a:br>
              <a:rPr lang="en-US" sz="2400" dirty="0" smtClean="0"/>
            </a:br>
            <a:r>
              <a:rPr lang="en-US" sz="2400" dirty="0" smtClean="0"/>
              <a:t>Suppose we have a vocabulary of size 100,000. </a:t>
            </a:r>
          </a:p>
          <a:p>
            <a:pPr algn="ctr"/>
            <a:r>
              <a:rPr lang="en-US" sz="2400" dirty="0" smtClean="0"/>
              <a:t>100,000</a:t>
            </a:r>
            <a:r>
              <a:rPr lang="en-US" sz="2400" baseline="30000" dirty="0" smtClean="0"/>
              <a:t>10</a:t>
            </a:r>
            <a:r>
              <a:rPr lang="en-US" sz="2400" dirty="0" smtClean="0"/>
              <a:t> </a:t>
            </a:r>
            <a:r>
              <a:rPr lang="en-US" sz="2400" dirty="0"/>
              <a:t>=10</a:t>
            </a:r>
            <a:r>
              <a:rPr lang="en-US" sz="2400" baseline="30000" dirty="0"/>
              <a:t>50</a:t>
            </a:r>
            <a:r>
              <a:rPr lang="en-US" sz="2400" dirty="0"/>
              <a:t> </a:t>
            </a:r>
            <a:r>
              <a:rPr lang="en-US" sz="2400" dirty="0" smtClean="0"/>
              <a:t>parameters</a:t>
            </a:r>
          </a:p>
          <a:p>
            <a:r>
              <a:rPr lang="en-US" sz="2400" dirty="0" smtClean="0"/>
              <a:t>This is too high to estimate from data.</a:t>
            </a:r>
            <a:endParaRPr lang="en-US" sz="2400" dirty="0"/>
          </a:p>
        </p:txBody>
      </p:sp>
    </p:spTree>
    <p:extLst>
      <p:ext uri="{BB962C8B-B14F-4D97-AF65-F5344CB8AC3E}">
        <p14:creationId xmlns:p14="http://schemas.microsoft.com/office/powerpoint/2010/main" val="533184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smtClean="0">
                    <a:latin typeface="+mj-lt"/>
                  </a:rPr>
                  <a:t>In LMs we user chain rule to get the conditional probability of the next word in the sequence given all of the previous words:</a:t>
                </a:r>
              </a:p>
              <a:p>
                <a:pPr algn="ctr"/>
                <a14:m>
                  <m:oMath xmlns:m="http://schemas.openxmlformats.org/officeDocument/2006/math">
                    <m:r>
                      <a:rPr lang="en-US" sz="2400" b="0" i="1" smtClean="0">
                        <a:latin typeface="Cambria Math" charset="0"/>
                      </a:rPr>
                      <m:t>𝑃</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charset="0"/>
                          </a:rPr>
                        </m:ctrlPr>
                      </m:sSubPr>
                      <m:e>
                        <m:r>
                          <a:rPr lang="en-US" sz="2400" i="1">
                            <a:latin typeface="Cambria Math" charset="0"/>
                          </a:rPr>
                          <m:t>𝑤</m:t>
                        </m:r>
                      </m:e>
                      <m:sub>
                        <m:r>
                          <a:rPr lang="en-US" sz="2400" b="0" i="1" smtClean="0">
                            <a:latin typeface="Cambria Math" charset="0"/>
                          </a:rPr>
                          <m:t>2</m:t>
                        </m:r>
                      </m:sub>
                    </m:sSub>
                    <m:sSub>
                      <m:sSubPr>
                        <m:ctrlPr>
                          <a:rPr lang="en-US" sz="2400" i="1">
                            <a:latin typeface="Cambria Math" charset="0"/>
                          </a:rPr>
                        </m:ctrlPr>
                      </m:sSubPr>
                      <m:e>
                        <m:r>
                          <a:rPr lang="en-US" sz="2400" i="1">
                            <a:latin typeface="Cambria Math" charset="0"/>
                          </a:rPr>
                          <m:t>𝑤</m:t>
                        </m:r>
                      </m:e>
                      <m:sub>
                        <m:r>
                          <a:rPr lang="en-US" sz="2400" b="0" i="1" smtClean="0">
                            <a:latin typeface="Cambria Math" charset="0"/>
                          </a:rPr>
                          <m:t>3</m:t>
                        </m:r>
                      </m:sub>
                    </m:sSub>
                  </m:oMath>
                </a14:m>
                <a:r>
                  <a:rPr lang="mr-IN" sz="2400" dirty="0" smtClean="0">
                    <a:latin typeface="+mj-lt"/>
                  </a:rPr>
                  <a:t>…</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𝑤</m:t>
                        </m:r>
                      </m:e>
                      <m:sub>
                        <m:r>
                          <a:rPr lang="en-US" sz="2400" b="0" i="1" smtClean="0">
                            <a:latin typeface="Cambria Math" charset="0"/>
                          </a:rPr>
                          <m:t>𝑡</m:t>
                        </m:r>
                      </m:sub>
                    </m:sSub>
                    <m:r>
                      <a:rPr lang="en-US" sz="2400" b="0" i="0" smtClean="0">
                        <a:latin typeface="Cambria Math" charset="0"/>
                      </a:rPr>
                      <m:t>)= </m:t>
                    </m:r>
                    <m:nary>
                      <m:naryPr>
                        <m:chr m:val="∏"/>
                        <m:ctrlPr>
                          <a:rPr lang="is-IS" sz="2400" b="0" i="1" smtClean="0">
                            <a:latin typeface="Cambria Math" charset="0"/>
                          </a:rPr>
                        </m:ctrlPr>
                      </m:naryPr>
                      <m:sub>
                        <m:r>
                          <m:rPr>
                            <m:brk m:alnAt="23"/>
                          </m:rPr>
                          <a:rPr lang="en-US" sz="2400" b="0" i="1" smtClean="0">
                            <a:latin typeface="Cambria Math" charset="0"/>
                          </a:rPr>
                          <m:t>𝑡</m:t>
                        </m:r>
                        <m:r>
                          <a:rPr lang="en-US" sz="2400" b="0" i="1" smtClean="0">
                            <a:latin typeface="Cambria Math" charset="0"/>
                          </a:rPr>
                          <m:t>=1</m:t>
                        </m:r>
                      </m:sub>
                      <m:sup>
                        <m:r>
                          <a:rPr lang="en-US" sz="2400" b="0" i="1" smtClean="0">
                            <a:latin typeface="Cambria Math" charset="0"/>
                          </a:rPr>
                          <m:t>𝑇</m:t>
                        </m:r>
                      </m:sup>
                      <m:e>
                        <m:r>
                          <a:rPr lang="en-US" sz="2400" b="0" i="1" smtClean="0">
                            <a:latin typeface="Cambria Math" charset="0"/>
                          </a:rPr>
                          <m:t>𝑃</m:t>
                        </m:r>
                        <m:r>
                          <a:rPr lang="en-US" sz="2400" b="0" i="1" smtClean="0">
                            <a:latin typeface="Cambria Math" charset="0"/>
                          </a:rPr>
                          <m:t>(</m:t>
                        </m:r>
                        <m:sSub>
                          <m:sSubPr>
                            <m:ctrlPr>
                              <a:rPr lang="en-US" sz="2400" i="1">
                                <a:latin typeface="Cambria Math" charset="0"/>
                              </a:rPr>
                            </m:ctrlPr>
                          </m:sSubPr>
                          <m:e>
                            <m:r>
                              <a:rPr lang="en-US" sz="2400" i="1">
                                <a:latin typeface="Cambria Math" charset="0"/>
                              </a:rPr>
                              <m:t>𝑤</m:t>
                            </m:r>
                          </m:e>
                          <m:sub>
                            <m:r>
                              <a:rPr lang="en-US" sz="2400" i="1">
                                <a:latin typeface="Cambria Math" charset="0"/>
                              </a:rPr>
                              <m:t>𝑡</m:t>
                            </m:r>
                          </m:sub>
                        </m:sSub>
                        <m:r>
                          <a:rPr lang="en-US" sz="2400" b="0" i="1" smtClean="0">
                            <a:latin typeface="Cambria Math" charset="0"/>
                          </a:rPr>
                          <m:t>|</m:t>
                        </m:r>
                      </m:e>
                    </m:nary>
                    <m:sSub>
                      <m:sSubPr>
                        <m:ctrlPr>
                          <a:rPr lang="en-US" sz="2400" i="1">
                            <a:latin typeface="Cambria Math"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charset="0"/>
                          </a:rPr>
                        </m:ctrlPr>
                      </m:sSubPr>
                      <m:e>
                        <m:r>
                          <a:rPr lang="en-US" sz="2400" i="1">
                            <a:latin typeface="Cambria Math" charset="0"/>
                          </a:rPr>
                          <m:t>𝑤</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oMath>
                </a14:m>
                <a:endParaRPr lang="en-US" sz="2400" dirty="0" smtClean="0">
                  <a:latin typeface="+mj-lt"/>
                </a:endParaRPr>
              </a:p>
              <a:p>
                <a:endParaRPr lang="en-US" sz="2400" dirty="0" smtClean="0">
                  <a:latin typeface="+mj-lt"/>
                </a:endParaRPr>
              </a:p>
              <a:p>
                <a:r>
                  <a:rPr lang="en-US" sz="2400" dirty="0" smtClean="0">
                    <a:latin typeface="+mj-lt"/>
                  </a:rPr>
                  <a:t>What assumption do we make in n-gram LMs to simplify this?  </a:t>
                </a:r>
              </a:p>
              <a:p>
                <a:r>
                  <a:rPr lang="en-US" sz="2400" dirty="0" smtClean="0">
                    <a:latin typeface="+mj-lt"/>
                  </a:rPr>
                  <a:t>The probability of the next word only depends on the previous </a:t>
                </a:r>
                <a:r>
                  <a:rPr lang="en-US" sz="2400" i="1" dirty="0" smtClean="0">
                    <a:latin typeface="+mj-lt"/>
                  </a:rPr>
                  <a:t>n</a:t>
                </a:r>
                <a:r>
                  <a:rPr lang="en-US" sz="2400" dirty="0" smtClean="0">
                    <a:latin typeface="+mj-lt"/>
                  </a:rPr>
                  <a:t>-1 words.</a:t>
                </a:r>
              </a:p>
              <a:p>
                <a:r>
                  <a:rPr lang="en-US" sz="2400" dirty="0" smtClean="0">
                    <a:latin typeface="+mj-lt"/>
                  </a:rPr>
                  <a:t>A small </a:t>
                </a:r>
                <a:r>
                  <a:rPr lang="en-US" sz="2400" i="1" dirty="0" smtClean="0">
                    <a:latin typeface="+mj-lt"/>
                  </a:rPr>
                  <a:t>n</a:t>
                </a:r>
                <a:r>
                  <a:rPr lang="en-US" sz="2400" dirty="0" smtClean="0">
                    <a:latin typeface="+mj-lt"/>
                  </a:rPr>
                  <a:t> makes it easier for us to get an estimate of the probability from data.</a:t>
                </a:r>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7654058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tables</a:t>
            </a:r>
            <a:endParaRPr lang="en-US" dirty="0"/>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smtClean="0"/>
              <a:t>We construct tables to look up the probability of seeing a word given a history.</a:t>
            </a:r>
          </a:p>
          <a:p>
            <a:endParaRPr lang="en-US" sz="2600" dirty="0"/>
          </a:p>
          <a:p>
            <a:endParaRPr lang="en-US" sz="2600" dirty="0" smtClean="0"/>
          </a:p>
          <a:p>
            <a:endParaRPr lang="en-US" sz="2600" dirty="0"/>
          </a:p>
          <a:p>
            <a:endParaRPr lang="en-US" sz="2600" dirty="0" smtClean="0"/>
          </a:p>
          <a:p>
            <a:endParaRPr lang="en-US" sz="2600" dirty="0" smtClean="0"/>
          </a:p>
          <a:p>
            <a:r>
              <a:rPr lang="en-US" sz="2600" dirty="0" smtClean="0"/>
              <a:t>The tables </a:t>
            </a:r>
            <a:r>
              <a:rPr lang="en-US" sz="2600" dirty="0"/>
              <a:t>only </a:t>
            </a:r>
            <a:r>
              <a:rPr lang="en-US" sz="2600" dirty="0" smtClean="0"/>
              <a:t>store observed sequences.  </a:t>
            </a:r>
            <a:endParaRPr lang="en-US" sz="2600" dirty="0"/>
          </a:p>
          <a:p>
            <a:r>
              <a:rPr lang="en-US" sz="2600" dirty="0"/>
              <a:t>What happens when we have a new (unseen) combination of n words?</a:t>
            </a:r>
          </a:p>
          <a:p>
            <a:endParaRPr lang="en-US" dirty="0"/>
          </a:p>
          <a:p>
            <a:endParaRPr lang="en-US" dirty="0" smtClean="0"/>
          </a:p>
          <a:p>
            <a:endParaRPr lang="en-US" b="1" dirty="0"/>
          </a:p>
          <a:p>
            <a:endParaRPr lang="en-US" b="1" baseline="-25000" dirty="0"/>
          </a:p>
          <a:p>
            <a:endParaRPr lang="en-US" b="1" baseline="-25000" dirty="0" smtClean="0"/>
          </a:p>
          <a:p>
            <a:endParaRPr lang="en-US" b="1" baseline="-25000" dirty="0" smtClean="0"/>
          </a:p>
          <a:p>
            <a:endParaRPr lang="en-US" dirty="0"/>
          </a:p>
        </p:txBody>
      </p:sp>
      <p:graphicFrame>
        <p:nvGraphicFramePr>
          <p:cNvPr id="6" name="Content Placeholder 3"/>
          <p:cNvGraphicFramePr>
            <a:graphicFrameLocks/>
          </p:cNvGraphicFramePr>
          <p:nvPr>
            <p:extLst/>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gridCol w="2773680"/>
              </a:tblGrid>
              <a:tr h="365760">
                <a:tc>
                  <a:txBody>
                    <a:bodyPr/>
                    <a:lstStyle/>
                    <a:p>
                      <a:r>
                        <a:rPr lang="en-US" dirty="0" smtClean="0"/>
                        <a:t>curse of</a:t>
                      </a:r>
                      <a:endParaRPr lang="en-US" dirty="0"/>
                    </a:p>
                  </a:txBody>
                  <a:tcPr/>
                </a:tc>
                <a:tc>
                  <a:txBody>
                    <a:bodyPr/>
                    <a:lstStyle/>
                    <a:p>
                      <a:r>
                        <a:rPr lang="en-US" dirty="0" smtClean="0"/>
                        <a:t>P(</a:t>
                      </a:r>
                      <a:r>
                        <a:rPr lang="en-US" dirty="0" err="1" smtClean="0"/>
                        <a:t>w</a:t>
                      </a:r>
                      <a:r>
                        <a:rPr lang="en-US" baseline="-25000" dirty="0" err="1" smtClean="0"/>
                        <a:t>t</a:t>
                      </a:r>
                      <a:r>
                        <a:rPr lang="en-US" dirty="0" smtClean="0"/>
                        <a:t> | </a:t>
                      </a:r>
                      <a:r>
                        <a:rPr lang="en-US" dirty="0" err="1" smtClean="0"/>
                        <a:t>w</a:t>
                      </a:r>
                      <a:r>
                        <a:rPr lang="en-US" baseline="-25000" dirty="0" err="1" smtClean="0"/>
                        <a:t>t</a:t>
                      </a:r>
                      <a:r>
                        <a:rPr lang="en-US" baseline="-25000" dirty="0" smtClean="0"/>
                        <a:t>-n</a:t>
                      </a:r>
                      <a:r>
                        <a:rPr lang="en-US" dirty="0" smtClean="0"/>
                        <a:t> </a:t>
                      </a:r>
                      <a:r>
                        <a:rPr lang="mr-IN" dirty="0" smtClean="0"/>
                        <a:t>…</a:t>
                      </a:r>
                      <a:r>
                        <a:rPr lang="en-US" dirty="0" smtClean="0"/>
                        <a:t> w</a:t>
                      </a:r>
                      <a:r>
                        <a:rPr lang="en-US" baseline="-25000" dirty="0" smtClean="0"/>
                        <a:t>t-1</a:t>
                      </a:r>
                      <a:r>
                        <a:rPr lang="en-US" dirty="0" smtClean="0"/>
                        <a:t>)</a:t>
                      </a:r>
                      <a:endParaRPr lang="en-US" dirty="0"/>
                    </a:p>
                  </a:txBody>
                  <a:tcPr/>
                </a:tc>
              </a:tr>
              <a:tr h="365760">
                <a:tc>
                  <a:txBody>
                    <a:bodyPr/>
                    <a:lstStyle/>
                    <a:p>
                      <a:r>
                        <a:rPr lang="en-US" dirty="0" smtClean="0"/>
                        <a:t>dimensionality</a:t>
                      </a:r>
                      <a:endParaRPr lang="en-US" dirty="0"/>
                    </a:p>
                  </a:txBody>
                  <a:tcPr/>
                </a:tc>
                <a:tc>
                  <a:txBody>
                    <a:bodyPr/>
                    <a:lstStyle/>
                    <a:p>
                      <a:endParaRPr lang="en-US" dirty="0"/>
                    </a:p>
                  </a:txBody>
                  <a:tcPr/>
                </a:tc>
              </a:tr>
              <a:tr h="365760">
                <a:tc>
                  <a:txBody>
                    <a:bodyPr/>
                    <a:lstStyle/>
                    <a:p>
                      <a:r>
                        <a:rPr lang="en-US" dirty="0" smtClean="0"/>
                        <a:t>azure</a:t>
                      </a:r>
                      <a:endParaRPr lang="en-US" dirty="0"/>
                    </a:p>
                  </a:txBody>
                  <a:tcPr/>
                </a:tc>
                <a:tc>
                  <a:txBody>
                    <a:bodyPr/>
                    <a:lstStyle/>
                    <a:p>
                      <a:endParaRPr lang="en-US" dirty="0"/>
                    </a:p>
                  </a:txBody>
                  <a:tcPr/>
                </a:tc>
              </a:tr>
              <a:tr h="365760">
                <a:tc>
                  <a:txBody>
                    <a:bodyPr/>
                    <a:lstStyle/>
                    <a:p>
                      <a:r>
                        <a:rPr lang="en-US" dirty="0" smtClean="0"/>
                        <a:t>knowledge</a:t>
                      </a:r>
                      <a:endParaRPr lang="en-US" dirty="0"/>
                    </a:p>
                  </a:txBody>
                  <a:tcPr/>
                </a:tc>
                <a:tc>
                  <a:txBody>
                    <a:bodyPr/>
                    <a:lstStyle/>
                    <a:p>
                      <a:endParaRPr lang="en-US"/>
                    </a:p>
                  </a:txBody>
                  <a:tcPr/>
                </a:tc>
              </a:tr>
              <a:tr h="365760">
                <a:tc>
                  <a:txBody>
                    <a:bodyPr/>
                    <a:lstStyle/>
                    <a:p>
                      <a:r>
                        <a:rPr lang="en-US" dirty="0" smtClean="0"/>
                        <a:t>oak</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6399309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Unseen sequences</a:t>
            </a:r>
            <a:endParaRPr lang="en-US" dirty="0"/>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smtClean="0"/>
              <a:t>Back-off</a:t>
            </a:r>
          </a:p>
          <a:p>
            <a:pPr marL="457200" indent="-457200">
              <a:buFont typeface="+mj-lt"/>
              <a:buAutoNum type="arabicPeriod"/>
            </a:pPr>
            <a:r>
              <a:rPr lang="en-US" sz="2400" dirty="0" smtClean="0"/>
              <a:t>Smoothing / interpolation </a:t>
            </a:r>
          </a:p>
          <a:p>
            <a:pPr marL="0" indent="0">
              <a:buNone/>
            </a:pPr>
            <a:r>
              <a:rPr lang="en-US" sz="2400" dirty="0" smtClean="0"/>
              <a:t>We are basically just stitching together short sequences of observed words.</a:t>
            </a:r>
            <a:endParaRPr lang="en-US" sz="2400" dirty="0"/>
          </a:p>
        </p:txBody>
      </p:sp>
    </p:spTree>
    <p:extLst>
      <p:ext uri="{BB962C8B-B14F-4D97-AF65-F5344CB8AC3E}">
        <p14:creationId xmlns:p14="http://schemas.microsoft.com/office/powerpoint/2010/main" val="14546343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smtClean="0"/>
              <a:t>Let’s try </a:t>
            </a:r>
            <a:r>
              <a:rPr lang="en-US" sz="2400" b="1" dirty="0" smtClean="0"/>
              <a:t>generalizing</a:t>
            </a:r>
            <a:r>
              <a:rPr lang="en-US" sz="2400" dirty="0" smtClean="0"/>
              <a:t>.</a:t>
            </a:r>
          </a:p>
          <a:p>
            <a:r>
              <a:rPr lang="en-US" sz="2400" b="1" dirty="0" smtClean="0"/>
              <a:t>Intuition:</a:t>
            </a:r>
            <a:r>
              <a:rPr lang="en-US" sz="2400" dirty="0" smtClean="0"/>
              <a:t> Take a sentence like</a:t>
            </a:r>
          </a:p>
          <a:p>
            <a:pPr algn="ctr"/>
            <a:r>
              <a:rPr lang="en-US" sz="2400" dirty="0" smtClean="0"/>
              <a:t>The cat is walking in the bedroom</a:t>
            </a:r>
          </a:p>
          <a:p>
            <a:endParaRPr lang="en-US" sz="2400" dirty="0" smtClean="0"/>
          </a:p>
          <a:p>
            <a:r>
              <a:rPr lang="en-US" sz="2400" dirty="0" smtClean="0"/>
              <a:t>And use it when we assign probabilities to similar sentences like</a:t>
            </a:r>
            <a:endParaRPr lang="en-US" sz="2400" dirty="0"/>
          </a:p>
          <a:p>
            <a:pPr algn="ctr"/>
            <a:r>
              <a:rPr lang="en-US" sz="2400" dirty="0"/>
              <a:t>The </a:t>
            </a:r>
            <a:r>
              <a:rPr lang="en-US" sz="2400" dirty="0" smtClean="0"/>
              <a:t>dog is running around the room</a:t>
            </a:r>
            <a:endParaRPr lang="en-US" sz="2400" dirty="0"/>
          </a:p>
          <a:p>
            <a:endParaRPr lang="en-US" sz="2400" dirty="0" smtClean="0"/>
          </a:p>
          <a:p>
            <a:pPr algn="ctr"/>
            <a:endParaRPr lang="en-US" sz="2400" dirty="0" smtClean="0"/>
          </a:p>
        </p:txBody>
      </p:sp>
      <p:sp>
        <p:nvSpPr>
          <p:cNvPr id="2" name="Title 1"/>
          <p:cNvSpPr>
            <a:spLocks noGrp="1"/>
          </p:cNvSpPr>
          <p:nvPr>
            <p:ph type="title"/>
          </p:nvPr>
        </p:nvSpPr>
        <p:spPr/>
        <p:txBody>
          <a:bodyPr/>
          <a:lstStyle/>
          <a:p>
            <a:r>
              <a:rPr lang="en-US" dirty="0" smtClean="0"/>
              <a:t>Alternate idea</a:t>
            </a:r>
            <a:endParaRPr lang="en-US" dirty="0"/>
          </a:p>
        </p:txBody>
      </p:sp>
    </p:spTree>
    <p:extLst>
      <p:ext uri="{BB962C8B-B14F-4D97-AF65-F5344CB8AC3E}">
        <p14:creationId xmlns:p14="http://schemas.microsoft.com/office/powerpoint/2010/main" val="9580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Neural Probabilistic LM</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smtClean="0"/>
              <a:t>Use a vector space model where the words are vectors with real values </a:t>
            </a:r>
            <a:r>
              <a:rPr lang="en-US" sz="2400" dirty="0" err="1" smtClean="0"/>
              <a:t>ℝ</a:t>
            </a:r>
            <a:r>
              <a:rPr lang="en-US" sz="2400" baseline="30000" dirty="0" err="1" smtClean="0"/>
              <a:t>m</a:t>
            </a:r>
            <a:r>
              <a:rPr lang="en-US" sz="2400" dirty="0" smtClean="0"/>
              <a:t>.  m=30, 60, 100.  This gives a way to compute word similarity. </a:t>
            </a:r>
          </a:p>
          <a:p>
            <a:pPr marL="457200" indent="-457200">
              <a:buFont typeface="+mj-lt"/>
              <a:buAutoNum type="arabicPeriod"/>
            </a:pPr>
            <a:r>
              <a:rPr lang="en-US" sz="2400" dirty="0" smtClean="0"/>
              <a:t>Define a function that returns a joint probability of words in a sequence based on a sequence of these vectors. </a:t>
            </a:r>
          </a:p>
          <a:p>
            <a:pPr marL="457200" indent="-457200">
              <a:buFont typeface="+mj-lt"/>
              <a:buAutoNum type="arabicPeriod"/>
            </a:pPr>
            <a:r>
              <a:rPr lang="en-US" sz="2400" dirty="0" smtClean="0"/>
              <a:t>Simultaneously learn the word representations </a:t>
            </a:r>
            <a:r>
              <a:rPr lang="en-US" sz="2400" b="1" dirty="0" smtClean="0"/>
              <a:t>and</a:t>
            </a:r>
            <a:r>
              <a:rPr lang="en-US" sz="2400" dirty="0" smtClean="0"/>
              <a:t> the probability function from data.</a:t>
            </a:r>
          </a:p>
          <a:p>
            <a:pPr marL="0" indent="0">
              <a:buNone/>
            </a:pPr>
            <a:r>
              <a:rPr lang="en-US" sz="2400" dirty="0" smtClean="0"/>
              <a:t>Seeing one of the cat/dog sentences allows them to increase the probability for that sentence </a:t>
            </a:r>
            <a:r>
              <a:rPr lang="en-US" sz="2400" b="1" dirty="0" smtClean="0"/>
              <a:t>and </a:t>
            </a:r>
            <a:r>
              <a:rPr lang="en-US" sz="2400" dirty="0" smtClean="0"/>
              <a:t>its combinatorial # of</a:t>
            </a:r>
            <a:r>
              <a:rPr lang="en-US" sz="2400" b="1" dirty="0" smtClean="0"/>
              <a:t> “neighbor” sentences</a:t>
            </a:r>
            <a:r>
              <a:rPr lang="en-US" sz="2400" dirty="0" smtClean="0"/>
              <a:t> in vector space.</a:t>
            </a:r>
            <a:endParaRPr lang="en-US" sz="2400" dirty="0"/>
          </a:p>
        </p:txBody>
      </p:sp>
      <p:sp>
        <p:nvSpPr>
          <p:cNvPr id="4" name="TextBox 3"/>
          <p:cNvSpPr txBox="1"/>
          <p:nvPr/>
        </p:nvSpPr>
        <p:spPr>
          <a:xfrm>
            <a:off x="6934200" y="1422216"/>
            <a:ext cx="2296270" cy="369332"/>
          </a:xfrm>
          <a:prstGeom prst="rect">
            <a:avLst/>
          </a:prstGeom>
          <a:noFill/>
        </p:spPr>
        <p:txBody>
          <a:bodyPr wrap="none" rtlCol="0">
            <a:spAutoFit/>
          </a:bodyPr>
          <a:lstStyle/>
          <a:p>
            <a:r>
              <a:rPr lang="en-US" dirty="0" err="1" smtClean="0"/>
              <a:t>Bengio</a:t>
            </a:r>
            <a:r>
              <a:rPr lang="en-US" dirty="0" smtClean="0"/>
              <a:t> et al </a:t>
            </a:r>
            <a:r>
              <a:rPr lang="en-US" dirty="0"/>
              <a:t>NIPS </a:t>
            </a:r>
            <a:r>
              <a:rPr lang="en-US" dirty="0" smtClean="0"/>
              <a:t>2003</a:t>
            </a:r>
            <a:endParaRPr lang="en-US" dirty="0"/>
          </a:p>
        </p:txBody>
      </p:sp>
    </p:spTree>
    <p:extLst>
      <p:ext uri="{BB962C8B-B14F-4D97-AF65-F5344CB8AC3E}">
        <p14:creationId xmlns:p14="http://schemas.microsoft.com/office/powerpoint/2010/main" val="1436025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Review: Feed-Forward </a:t>
            </a:r>
            <a:r>
              <a:rPr lang="en-US" dirty="0"/>
              <a:t>Neural Network</a:t>
            </a:r>
          </a:p>
        </p:txBody>
      </p:sp>
      <p:sp>
        <p:nvSpPr>
          <p:cNvPr id="3" name="Content Placeholder 2"/>
          <p:cNvSpPr>
            <a:spLocks noGrp="1"/>
          </p:cNvSpPr>
          <p:nvPr>
            <p:ph idx="1"/>
          </p:nvPr>
        </p:nvSpPr>
        <p:spPr>
          <a:xfrm>
            <a:off x="822959" y="4925906"/>
            <a:ext cx="7543801" cy="1779694"/>
          </a:xfrm>
        </p:spPr>
        <p:txBody>
          <a:bodyPr/>
          <a:lstStyle/>
          <a:p>
            <a:r>
              <a:rPr lang="en-US" dirty="0" smtClean="0"/>
              <a:t>A single </a:t>
            </a:r>
            <a:r>
              <a:rPr lang="en-US" dirty="0"/>
              <a:t>hidden unit has </a:t>
            </a:r>
            <a:r>
              <a:rPr lang="en-US" dirty="0" smtClean="0"/>
              <a:t>parameters</a:t>
            </a:r>
            <a:r>
              <a:rPr lang="en-US" b="1" dirty="0" smtClean="0"/>
              <a:t> </a:t>
            </a:r>
            <a:r>
              <a:rPr lang="en-US" b="1" i="1" dirty="0" smtClean="0"/>
              <a:t>w </a:t>
            </a:r>
            <a:r>
              <a:rPr lang="en-US" dirty="0" smtClean="0"/>
              <a:t>(the </a:t>
            </a:r>
            <a:r>
              <a:rPr lang="en-US" dirty="0"/>
              <a:t>weight vector) and </a:t>
            </a:r>
            <a:r>
              <a:rPr lang="en-US" b="1" i="1" dirty="0"/>
              <a:t>b</a:t>
            </a:r>
            <a:r>
              <a:rPr lang="en-US" i="1" dirty="0"/>
              <a:t> </a:t>
            </a:r>
            <a:r>
              <a:rPr lang="en-US" dirty="0"/>
              <a:t>(the bias scalar). </a:t>
            </a:r>
            <a:endParaRPr lang="en-US" dirty="0" smtClean="0"/>
          </a:p>
          <a:p>
            <a:r>
              <a:rPr lang="en-US" dirty="0" smtClean="0"/>
              <a:t>We </a:t>
            </a:r>
            <a:r>
              <a:rPr lang="en-US" dirty="0"/>
              <a:t>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a:t>
            </a:r>
            <a:r>
              <a:rPr lang="en-US" dirty="0" smtClean="0"/>
              <a:t>layer.</a:t>
            </a:r>
            <a:endParaRPr lang="en-US" dirty="0"/>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6810230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Neural Probabilistic LM</a:t>
            </a:r>
            <a:endParaRPr lang="en-US" dirty="0"/>
          </a:p>
        </p:txBody>
      </p:sp>
      <p:sp>
        <p:nvSpPr>
          <p:cNvPr id="3" name="Content Placeholder 2"/>
          <p:cNvSpPr>
            <a:spLocks noGrp="1"/>
          </p:cNvSpPr>
          <p:nvPr>
            <p:ph idx="1"/>
          </p:nvPr>
        </p:nvSpPr>
        <p:spPr/>
        <p:txBody>
          <a:bodyPr>
            <a:normAutofit/>
          </a:bodyPr>
          <a:lstStyle/>
          <a:p>
            <a:pPr marL="0" indent="0">
              <a:buNone/>
            </a:pPr>
            <a:r>
              <a:rPr lang="en-US" sz="2400" b="1" dirty="0" smtClean="0"/>
              <a:t>Given: </a:t>
            </a:r>
          </a:p>
          <a:p>
            <a:pPr marL="292608" lvl="1" indent="0">
              <a:buNone/>
            </a:pPr>
            <a:r>
              <a:rPr lang="en-US" sz="2200" dirty="0" smtClean="0"/>
              <a:t>A training set w</a:t>
            </a:r>
            <a:r>
              <a:rPr lang="en-US" sz="2200" baseline="-25000" dirty="0" smtClean="0"/>
              <a:t>1</a:t>
            </a:r>
            <a:r>
              <a:rPr lang="en-US" sz="2200" dirty="0" smtClean="0"/>
              <a:t> </a:t>
            </a:r>
            <a:r>
              <a:rPr lang="mr-IN" sz="2200" dirty="0" smtClean="0"/>
              <a:t>…</a:t>
            </a:r>
            <a:r>
              <a:rPr lang="en-US" sz="2200" dirty="0" smtClean="0"/>
              <a:t> </a:t>
            </a:r>
            <a:r>
              <a:rPr lang="en-US" sz="2200" dirty="0" err="1" smtClean="0"/>
              <a:t>w</a:t>
            </a:r>
            <a:r>
              <a:rPr lang="en-US" sz="2200" baseline="-25000" dirty="0" err="1" smtClean="0"/>
              <a:t>t</a:t>
            </a:r>
            <a:r>
              <a:rPr lang="en-US" sz="2200" dirty="0" smtClean="0"/>
              <a:t> where </a:t>
            </a:r>
            <a:r>
              <a:rPr lang="en-US" sz="2200" dirty="0" err="1" smtClean="0"/>
              <a:t>w</a:t>
            </a:r>
            <a:r>
              <a:rPr lang="en-US" sz="2200" baseline="-25000" dirty="0" err="1" smtClean="0"/>
              <a:t>t</a:t>
            </a:r>
            <a:r>
              <a:rPr lang="en-US" sz="2200" dirty="0" smtClean="0"/>
              <a:t> ∈V</a:t>
            </a:r>
          </a:p>
          <a:p>
            <a:pPr marL="0" indent="0">
              <a:buNone/>
            </a:pPr>
            <a:r>
              <a:rPr lang="en-US" sz="2400" b="1" dirty="0" smtClean="0"/>
              <a:t>Learn:</a:t>
            </a:r>
            <a:r>
              <a:rPr lang="en-US" sz="2400" dirty="0" smtClean="0"/>
              <a:t> </a:t>
            </a:r>
          </a:p>
          <a:p>
            <a:pPr marL="292608" lvl="1" indent="0">
              <a:buNone/>
            </a:pPr>
            <a:r>
              <a:rPr lang="en-US" sz="2200" dirty="0" smtClean="0"/>
              <a:t>f(w</a:t>
            </a:r>
            <a:r>
              <a:rPr lang="en-US" sz="2200" baseline="-25000" dirty="0" smtClean="0"/>
              <a:t>1</a:t>
            </a:r>
            <a:r>
              <a:rPr lang="en-US" sz="2200" dirty="0" smtClean="0"/>
              <a:t> </a:t>
            </a:r>
            <a:r>
              <a:rPr lang="mr-IN" sz="2200" dirty="0"/>
              <a:t>…</a:t>
            </a:r>
            <a:r>
              <a:rPr lang="en-US" sz="2200" dirty="0"/>
              <a:t> </a:t>
            </a:r>
            <a:r>
              <a:rPr lang="en-US" sz="2200" dirty="0" err="1" smtClean="0"/>
              <a:t>w</a:t>
            </a:r>
            <a:r>
              <a:rPr lang="en-US" sz="2200" baseline="-25000" dirty="0" err="1" smtClean="0"/>
              <a:t>t</a:t>
            </a:r>
            <a:r>
              <a:rPr lang="en-US" sz="2200" dirty="0" smtClean="0"/>
              <a:t>) = P(w</a:t>
            </a:r>
            <a:r>
              <a:rPr lang="en-US" sz="2200" baseline="-25000" dirty="0" smtClean="0"/>
              <a:t>t</a:t>
            </a:r>
            <a:r>
              <a:rPr lang="en-US" sz="2200" dirty="0" smtClean="0"/>
              <a: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smtClean="0"/>
              <a:t>)</a:t>
            </a:r>
          </a:p>
          <a:p>
            <a:pPr marL="292608" lvl="1" indent="0">
              <a:buNone/>
            </a:pPr>
            <a:r>
              <a:rPr lang="en-US" sz="2200" dirty="0" smtClean="0"/>
              <a:t>Subject to giving a high probability to an unseen text/dev set (e.g. minimizing the perplexity)</a:t>
            </a:r>
          </a:p>
          <a:p>
            <a:pPr marL="0" indent="0">
              <a:buNone/>
            </a:pPr>
            <a:r>
              <a:rPr lang="en-US" sz="2400" b="1" dirty="0" smtClean="0"/>
              <a:t>Constraint: </a:t>
            </a:r>
          </a:p>
          <a:p>
            <a:pPr marL="292608" lvl="1" indent="0">
              <a:buNone/>
            </a:pPr>
            <a:r>
              <a:rPr lang="en-US" sz="2200" dirty="0" smtClean="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15679690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a:xfrm>
            <a:off x="822959" y="1845734"/>
            <a:ext cx="7543801" cy="4555066"/>
          </a:xfrm>
        </p:spPr>
        <p:txBody>
          <a:bodyPr>
            <a:normAutofit/>
          </a:bodyPr>
          <a:lstStyle/>
          <a:p>
            <a:pPr marL="457200" indent="-457200">
              <a:buFont typeface="+mj-lt"/>
              <a:buAutoNum type="arabicPeriod"/>
            </a:pPr>
            <a:r>
              <a:rPr lang="en-US" sz="2400" dirty="0" smtClean="0"/>
              <a:t>Create a mapping function C from any word in V onto ℝ</a:t>
            </a:r>
            <a:r>
              <a:rPr lang="en-US" sz="2400" baseline="30000" dirty="0" smtClean="0"/>
              <a:t>M</a:t>
            </a:r>
            <a:r>
              <a:rPr lang="en-US" sz="2400" dirty="0" smtClean="0"/>
              <a:t>. Store this in a V-by-M matrix.  Initialize it with singular value decomposition (SVD).</a:t>
            </a:r>
            <a:endParaRPr lang="en-US" sz="2400" baseline="30000" dirty="0"/>
          </a:p>
          <a:p>
            <a:pPr marL="457200" indent="-457200">
              <a:buFont typeface="+mj-lt"/>
              <a:buAutoNum type="arabicPeriod"/>
            </a:pPr>
            <a:r>
              <a:rPr lang="en-US" sz="2400" dirty="0" smtClean="0"/>
              <a:t>The neural architecture: a function </a:t>
            </a:r>
            <a:r>
              <a:rPr lang="en-US" sz="2400" i="1" dirty="0" smtClean="0"/>
              <a:t>g</a:t>
            </a:r>
            <a:r>
              <a:rPr lang="en-US" sz="2400" dirty="0" smtClean="0"/>
              <a:t> maps sequence of word vectors onto a probability distribution over the vocabulary V</a:t>
            </a:r>
          </a:p>
          <a:p>
            <a:pPr marL="0" indent="0" algn="ctr">
              <a:buNone/>
            </a:pPr>
            <a:r>
              <a:rPr lang="en-US" sz="2400" dirty="0" smtClean="0"/>
              <a:t>g(C(</a:t>
            </a:r>
            <a:r>
              <a:rPr lang="en-US" sz="2400" dirty="0" err="1" smtClean="0"/>
              <a:t>w</a:t>
            </a:r>
            <a:r>
              <a:rPr lang="en-US" sz="2400" baseline="-25000" dirty="0" err="1" smtClean="0"/>
              <a:t>t</a:t>
            </a:r>
            <a:r>
              <a:rPr lang="en-US" sz="2400" baseline="-25000" dirty="0" smtClean="0"/>
              <a:t>-n</a:t>
            </a:r>
            <a:r>
              <a:rPr lang="en-US" sz="2400" dirty="0" smtClean="0"/>
              <a:t>) </a:t>
            </a:r>
            <a:r>
              <a:rPr lang="mr-IN" sz="2400" dirty="0" smtClean="0"/>
              <a:t>…</a:t>
            </a:r>
            <a:r>
              <a:rPr lang="en-US" sz="2400" dirty="0" smtClean="0"/>
              <a:t> C(</a:t>
            </a:r>
            <a:r>
              <a:rPr lang="en-US" sz="2400" dirty="0"/>
              <a:t>w</a:t>
            </a:r>
            <a:r>
              <a:rPr lang="en-US" sz="2400" baseline="-25000" dirty="0"/>
              <a:t>t-1</a:t>
            </a:r>
            <a:r>
              <a:rPr lang="en-US" sz="2400" dirty="0" smtClean="0"/>
              <a:t>)) = P(</a:t>
            </a:r>
            <a:r>
              <a:rPr lang="en-US" sz="2400" dirty="0" err="1" smtClean="0"/>
              <a:t>w</a:t>
            </a:r>
            <a:r>
              <a:rPr lang="en-US" sz="2400" baseline="-25000" dirty="0" err="1" smtClean="0"/>
              <a:t>t</a:t>
            </a:r>
            <a:r>
              <a:rPr lang="en-US" sz="2400" dirty="0" err="1" smtClean="0"/>
              <a:t>|w</a:t>
            </a:r>
            <a:r>
              <a:rPr lang="en-US" sz="2400" baseline="-25000" dirty="0" err="1" smtClean="0"/>
              <a:t>t-n</a:t>
            </a:r>
            <a:r>
              <a:rPr lang="en-US" sz="2400" dirty="0" smtClean="0"/>
              <a:t> </a:t>
            </a:r>
            <a:r>
              <a:rPr lang="mr-IN" sz="2400" dirty="0"/>
              <a:t>…</a:t>
            </a:r>
            <a:r>
              <a:rPr lang="en-US" sz="2400" dirty="0"/>
              <a:t> w</a:t>
            </a:r>
            <a:r>
              <a:rPr lang="en-US" sz="2400" baseline="-25000" dirty="0"/>
              <a:t>t-1</a:t>
            </a:r>
            <a:r>
              <a:rPr lang="en-US" sz="2400" dirty="0" smtClean="0"/>
              <a:t>)</a:t>
            </a:r>
          </a:p>
          <a:p>
            <a:pPr marL="0" indent="0">
              <a:buNone/>
            </a:pPr>
            <a:endParaRPr lang="en-US" sz="2400" dirty="0" smtClean="0"/>
          </a:p>
        </p:txBody>
      </p:sp>
    </p:spTree>
    <p:extLst>
      <p:ext uri="{BB962C8B-B14F-4D97-AF65-F5344CB8AC3E}">
        <p14:creationId xmlns:p14="http://schemas.microsoft.com/office/powerpoint/2010/main" val="20708079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9906900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smtClean="0"/>
              <a:t>Word </a:t>
            </a:r>
            <a:r>
              <a:rPr lang="en-US" dirty="0" err="1" smtClean="0"/>
              <a:t>embeddings</a:t>
            </a:r>
            <a:endParaRPr lang="en-US" dirty="0"/>
          </a:p>
        </p:txBody>
      </p:sp>
      <p:sp>
        <p:nvSpPr>
          <p:cNvPr id="3" name="Content Placeholder 2"/>
          <p:cNvSpPr>
            <a:spLocks noGrp="1"/>
          </p:cNvSpPr>
          <p:nvPr>
            <p:ph idx="1"/>
          </p:nvPr>
        </p:nvSpPr>
        <p:spPr/>
        <p:txBody>
          <a:bodyPr>
            <a:normAutofit/>
          </a:bodyPr>
          <a:lstStyle/>
          <a:p>
            <a:r>
              <a:rPr lang="en-US" sz="2400" dirty="0" smtClean="0"/>
              <a:t>When the ~50 dimensional vectors that result from training a neural LM are projected down to 2-dimensions, we see a lot of words that are intuitively similar to each other are close together.</a:t>
            </a:r>
            <a:endParaRPr lang="en-US" sz="2400" dirty="0"/>
          </a:p>
        </p:txBody>
      </p:sp>
    </p:spTree>
    <p:extLst>
      <p:ext uri="{BB962C8B-B14F-4D97-AF65-F5344CB8AC3E}">
        <p14:creationId xmlns:p14="http://schemas.microsoft.com/office/powerpoint/2010/main" val="2453419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smtClean="0">
                <a:hlinkClick r:id="rId3"/>
              </a:rPr>
              <a:t>ELMo</a:t>
            </a:r>
            <a:endParaRPr lang="en-US" sz="4000" dirty="0" smtClean="0"/>
          </a:p>
          <a:p>
            <a:r>
              <a:rPr lang="en-US" sz="4000" dirty="0" smtClean="0">
                <a:hlinkClick r:id="rId4"/>
              </a:rPr>
              <a:t>GPT</a:t>
            </a:r>
            <a:endParaRPr lang="en-US" sz="4000" dirty="0" smtClean="0"/>
          </a:p>
          <a:p>
            <a:r>
              <a:rPr lang="en-US" sz="4000" dirty="0" smtClean="0">
                <a:hlinkClick r:id="rId5"/>
              </a:rPr>
              <a:t>BERT</a:t>
            </a:r>
            <a:endParaRPr lang="en-US" sz="4000" dirty="0" smtClean="0"/>
          </a:p>
          <a:p>
            <a:r>
              <a:rPr lang="en-US" sz="4000" dirty="0" smtClean="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1942907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a:t>
            </a:r>
            <a:r>
              <a:rPr lang="en-US" dirty="0" smtClean="0"/>
              <a:t>the </a:t>
            </a:r>
            <a:r>
              <a:rPr lang="en-US" dirty="0"/>
              <a:t>hidden layer computation </a:t>
            </a:r>
            <a:r>
              <a:rPr lang="en-US" dirty="0" smtClean="0"/>
              <a:t>can </a:t>
            </a:r>
            <a:r>
              <a:rPr lang="en-US" dirty="0"/>
              <a:t>be done </a:t>
            </a:r>
            <a:r>
              <a:rPr lang="en-US" dirty="0" smtClean="0"/>
              <a:t>efficiently </a:t>
            </a:r>
            <a:r>
              <a:rPr lang="en-US" dirty="0"/>
              <a:t>with simple matrix operations. </a:t>
            </a:r>
          </a:p>
          <a:p>
            <a:r>
              <a:rPr lang="en-US" dirty="0" smtClean="0"/>
              <a:t>The </a:t>
            </a:r>
            <a:r>
              <a:rPr lang="en-US" dirty="0"/>
              <a:t>computation </a:t>
            </a:r>
            <a:r>
              <a:rPr lang="en-US" dirty="0" smtClean="0"/>
              <a:t>has </a:t>
            </a:r>
            <a:r>
              <a:rPr lang="en-US" dirty="0"/>
              <a:t>three steps: </a:t>
            </a:r>
            <a:endParaRPr lang="en-US" dirty="0" smtClean="0"/>
          </a:p>
          <a:p>
            <a:r>
              <a:rPr lang="en-US" dirty="0" smtClean="0"/>
              <a:t>1. multiplying </a:t>
            </a:r>
            <a:r>
              <a:rPr lang="en-US" dirty="0"/>
              <a:t>the weight matrix by the input vector </a:t>
            </a:r>
            <a:r>
              <a:rPr lang="en-US" i="1" dirty="0"/>
              <a:t>x</a:t>
            </a:r>
            <a:r>
              <a:rPr lang="en-US" dirty="0"/>
              <a:t>, </a:t>
            </a:r>
            <a:br>
              <a:rPr lang="en-US" dirty="0"/>
            </a:br>
            <a:r>
              <a:rPr lang="en-US" dirty="0" smtClean="0"/>
              <a:t>2. adding </a:t>
            </a:r>
            <a:r>
              <a:rPr lang="en-US" dirty="0"/>
              <a:t>the bias vector </a:t>
            </a:r>
            <a:r>
              <a:rPr lang="en-US" i="1" dirty="0"/>
              <a:t>b</a:t>
            </a:r>
            <a:r>
              <a:rPr lang="en-US" dirty="0"/>
              <a:t>, and </a:t>
            </a:r>
            <a:br>
              <a:rPr lang="en-US" dirty="0"/>
            </a:br>
            <a:r>
              <a:rPr lang="en-US" dirty="0" smtClean="0"/>
              <a:t>3. applying </a:t>
            </a:r>
            <a:r>
              <a:rPr lang="en-US" dirty="0"/>
              <a:t>the activation function </a:t>
            </a:r>
            <a:r>
              <a:rPr lang="en-US" i="1" dirty="0"/>
              <a:t>g </a:t>
            </a:r>
            <a:r>
              <a:rPr lang="en-US" dirty="0" smtClean="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endParaRPr lang="en-US" dirty="0" smtClean="0"/>
          </a:p>
          <a:p>
            <a:pPr algn="ctr"/>
            <a:endParaRPr lang="en-US" dirty="0"/>
          </a:p>
          <a:p>
            <a:pPr algn="ct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6489297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822959" y="4925906"/>
            <a:ext cx="7543801" cy="1779694"/>
          </a:xfrm>
        </p:spPr>
        <p:txBody>
          <a:bodyPr>
            <a:normAutofit/>
          </a:bodyPr>
          <a:lstStyle/>
          <a:p>
            <a:r>
              <a:rPr lang="en-US" dirty="0"/>
              <a:t>Like the hidden layer, the output layer has a weight </a:t>
            </a:r>
            <a:r>
              <a:rPr lang="en-US" dirty="0" smtClean="0"/>
              <a:t> matrix </a:t>
            </a:r>
            <a:r>
              <a:rPr lang="en-US" b="1" i="1" dirty="0" smtClean="0"/>
              <a:t>U</a:t>
            </a:r>
            <a:r>
              <a:rPr lang="en-US" i="1" dirty="0"/>
              <a:t>.</a:t>
            </a:r>
            <a:r>
              <a:rPr lang="en-US" i="1" dirty="0" smtClean="0"/>
              <a:t/>
            </a:r>
            <a:br>
              <a:rPr lang="en-US" i="1" dirty="0" smtClean="0"/>
            </a:br>
            <a:r>
              <a:rPr lang="en-US" dirty="0" smtClean="0"/>
              <a:t>Its weight </a:t>
            </a:r>
            <a:r>
              <a:rPr lang="en-US" dirty="0"/>
              <a:t>matrix is multiplied by its input vector (</a:t>
            </a:r>
            <a:r>
              <a:rPr lang="en-US" b="1" i="1" dirty="0"/>
              <a:t>h</a:t>
            </a:r>
            <a:r>
              <a:rPr lang="en-US" dirty="0"/>
              <a:t>) to produce the intermediate output </a:t>
            </a:r>
            <a:r>
              <a:rPr lang="en-US" b="1" i="1" dirty="0"/>
              <a:t>z</a:t>
            </a:r>
            <a:r>
              <a:rPr lang="en-US" dirty="0"/>
              <a:t>. </a:t>
            </a:r>
          </a:p>
          <a:p>
            <a:pPr algn="ctr"/>
            <a:r>
              <a:rPr lang="de-DE" i="1" dirty="0" err="1" smtClean="0"/>
              <a:t>z</a:t>
            </a:r>
            <a:r>
              <a:rPr lang="de-DE" dirty="0" smtClean="0"/>
              <a:t>=</a:t>
            </a:r>
            <a:r>
              <a:rPr lang="de-DE" i="1" dirty="0" smtClean="0"/>
              <a:t>Uh </a:t>
            </a:r>
            <a:endParaRPr lang="de-DE" dirty="0"/>
          </a:p>
          <a:p>
            <a:endParaRPr lang="en-US" dirty="0"/>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2029564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smtClean="0"/>
              <a:t>Here </a:t>
            </a:r>
            <a:r>
              <a:rPr lang="en-US" dirty="0"/>
              <a:t>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a:t>
            </a:r>
            <a:r>
              <a:rPr lang="en-US" dirty="0" smtClean="0"/>
              <a:t>parameterized </a:t>
            </a:r>
            <a:r>
              <a:rPr lang="en-US" dirty="0"/>
              <a:t>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endParaRPr lang="en-US" dirty="0" smtClean="0"/>
          </a:p>
          <a:p>
            <a:endParaRPr lang="en-US" dirty="0" smtClean="0"/>
          </a:p>
          <a:p>
            <a:r>
              <a:rPr lang="en-US" dirty="0" smtClean="0"/>
              <a:t>Like with logistic regression, </a:t>
            </a:r>
            <a:r>
              <a:rPr lang="en-US" dirty="0" err="1" smtClean="0"/>
              <a:t>softmax</a:t>
            </a:r>
            <a:r>
              <a:rPr lang="en-US" dirty="0" smtClean="0"/>
              <a:t> normalizes the output and turns it into a probability distribution. </a:t>
            </a:r>
            <a:endParaRPr lang="en-US" dirty="0"/>
          </a:p>
        </p:txBody>
      </p:sp>
    </p:spTree>
    <p:extLst>
      <p:ext uri="{BB962C8B-B14F-4D97-AF65-F5344CB8AC3E}">
        <p14:creationId xmlns:p14="http://schemas.microsoft.com/office/powerpoint/2010/main" val="3628736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Neural Nets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Like logistic regression, we want to learn the best parameters for the neural net to make its predictions </a:t>
                </a:r>
                <a14:m>
                  <m:oMath xmlns:m="http://schemas.openxmlformats.org/officeDocument/2006/math">
                    <m:acc>
                      <m:accPr>
                        <m:chr m:val="̂"/>
                        <m:ctrlPr>
                          <a:rPr lang="en-US" i="1">
                            <a:latin typeface="Cambria Math" charset="0"/>
                          </a:rPr>
                        </m:ctrlPr>
                      </m:accPr>
                      <m:e>
                        <m:r>
                          <a:rPr lang="en-US" i="1">
                            <a:latin typeface="Cambria Math" panose="02040503050406030204" pitchFamily="18" charset="0"/>
                          </a:rPr>
                          <m:t>𝑦</m:t>
                        </m:r>
                      </m:e>
                    </m:acc>
                  </m:oMath>
                </a14:m>
                <a:r>
                  <a:rPr lang="en-US" dirty="0" smtClean="0"/>
                  <a:t> as close to possible as the gold standard labels in our training data </a:t>
                </a:r>
                <a:r>
                  <a:rPr lang="en-US" i="1" dirty="0" smtClean="0"/>
                  <a:t>y.</a:t>
                </a:r>
              </a:p>
              <a:p>
                <a:r>
                  <a:rPr lang="en-US" dirty="0" smtClean="0"/>
                  <a:t>What do we need?</a:t>
                </a:r>
              </a:p>
              <a:p>
                <a:pPr marL="0" indent="0">
                  <a:buNone/>
                </a:pPr>
                <a:r>
                  <a:rPr lang="en-US" b="1" dirty="0" smtClean="0"/>
                  <a:t>A loss function</a:t>
                </a:r>
                <a:r>
                  <a:rPr lang="en-US" dirty="0" smtClean="0"/>
                  <a:t> –</a:t>
                </a:r>
                <a:r>
                  <a:rPr lang="en-US" b="1" dirty="0" smtClean="0"/>
                  <a:t> </a:t>
                </a:r>
                <a:r>
                  <a:rPr lang="en-US" dirty="0" smtClean="0"/>
                  <a:t>cross-entropy loss</a:t>
                </a:r>
              </a:p>
              <a:p>
                <a:pPr marL="0" indent="0">
                  <a:buNone/>
                </a:pPr>
                <a:r>
                  <a:rPr lang="en-US" b="1" dirty="0" smtClean="0"/>
                  <a:t>An optimization algorithm </a:t>
                </a:r>
                <a:r>
                  <a:rPr lang="en-US" dirty="0" smtClean="0"/>
                  <a:t>– gradient descent</a:t>
                </a:r>
              </a:p>
              <a:p>
                <a:pPr marL="0" indent="0">
                  <a:buNone/>
                </a:pPr>
                <a:r>
                  <a:rPr lang="en-US" b="1" dirty="0" smtClean="0"/>
                  <a:t>A way of computing the gradient of the loss function</a:t>
                </a:r>
                <a:r>
                  <a:rPr lang="en-US" dirty="0" smtClean="0"/>
                  <a:t> – error propagation </a:t>
                </a:r>
                <a:endParaRPr lang="en-US"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900504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Cross-Entropy Loss</a:t>
            </a:r>
            <a:endParaRPr lang="en-US" dirty="0"/>
          </a:p>
        </p:txBody>
      </p:sp>
      <p:sp>
        <p:nvSpPr>
          <p:cNvPr id="3" name="Content Placeholder 2"/>
          <p:cNvSpPr>
            <a:spLocks noGrp="1"/>
          </p:cNvSpPr>
          <p:nvPr>
            <p:ph idx="1"/>
          </p:nvPr>
        </p:nvSpPr>
        <p:spPr/>
        <p:txBody>
          <a:bodyPr/>
          <a:lstStyle/>
          <a:p>
            <a:r>
              <a:rPr lang="en-US" dirty="0" smtClean="0"/>
              <a:t>If the neural network is a binary classifier with a sigmoid at the final layer, the loss function is exactly the same as we saw in logistic regression:</a:t>
            </a:r>
          </a:p>
          <a:p>
            <a:endParaRPr lang="en-US" dirty="0"/>
          </a:p>
        </p:txBody>
      </p:sp>
      <p:pic>
        <p:nvPicPr>
          <p:cNvPr id="7" name="Picture 6"/>
          <p:cNvPicPr>
            <a:picLocks noChangeAspect="1"/>
          </p:cNvPicPr>
          <p:nvPr/>
        </p:nvPicPr>
        <p:blipFill>
          <a:blip r:embed="rId3"/>
          <a:stretch>
            <a:fillRect/>
          </a:stretch>
        </p:blipFill>
        <p:spPr>
          <a:xfrm>
            <a:off x="1371600" y="2724557"/>
            <a:ext cx="6858000" cy="610834"/>
          </a:xfrm>
          <a:prstGeom prst="rect">
            <a:avLst/>
          </a:prstGeom>
        </p:spPr>
      </p:pic>
    </p:spTree>
    <p:extLst>
      <p:ext uri="{BB962C8B-B14F-4D97-AF65-F5344CB8AC3E}">
        <p14:creationId xmlns:p14="http://schemas.microsoft.com/office/powerpoint/2010/main" val="187090032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39294</TotalTime>
  <Words>4136</Words>
  <Application>Microsoft Macintosh PowerPoint</Application>
  <PresentationFormat>On-screen Show (4:3)</PresentationFormat>
  <Paragraphs>299</Paragraphs>
  <Slides>44</Slides>
  <Notes>28</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Calibri</vt:lpstr>
      <vt:lpstr>Calibri Light</vt:lpstr>
      <vt:lpstr>Cambria Math</vt:lpstr>
      <vt:lpstr>CMMI10</vt:lpstr>
      <vt:lpstr>CMR10</vt:lpstr>
      <vt:lpstr>CMSY10</vt:lpstr>
      <vt:lpstr>Mangal</vt:lpstr>
      <vt:lpstr>NimbusRomNo9L</vt:lpstr>
      <vt:lpstr>Times</vt:lpstr>
      <vt:lpstr>Retrospect</vt:lpstr>
      <vt:lpstr>Neural Networks  part 2</vt:lpstr>
      <vt:lpstr>Review: Feed-Forward Neural Network</vt:lpstr>
      <vt:lpstr>PowerPoint Presentation</vt:lpstr>
      <vt:lpstr>Review: Feed-Forward Neural Network</vt:lpstr>
      <vt:lpstr>Review: Feed-Forward Neural Network</vt:lpstr>
      <vt:lpstr>Review: Feed-Forward Neural Network</vt:lpstr>
      <vt:lpstr>Review: Feed-Forward Neural Network</vt:lpstr>
      <vt:lpstr>Training Neural Nets</vt:lpstr>
      <vt:lpstr>Cross-Entropy Loss</vt:lpstr>
      <vt:lpstr>Cross-Entropy Loss</vt:lpstr>
      <vt:lpstr>Computing the gradient</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Neural Language Models</vt:lpstr>
      <vt:lpstr>Language Models</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Language Modeling </vt:lpstr>
      <vt:lpstr>Curse of dimensionality / sparse statistics </vt:lpstr>
      <vt:lpstr>Chain rule</vt:lpstr>
      <vt:lpstr>Probability tables</vt:lpstr>
      <vt:lpstr>Unseen sequences</vt:lpstr>
      <vt:lpstr>Alternate idea</vt:lpstr>
      <vt:lpstr>A Neural Probabilistic LM</vt:lpstr>
      <vt:lpstr>A Neural Probabilistic LM</vt:lpstr>
      <vt:lpstr>A Neural Probabilistic LM</vt:lpstr>
      <vt:lpstr>PowerPoint Presentation</vt:lpstr>
      <vt:lpstr>Word embeddings</vt:lpstr>
      <vt:lpstr>Current state of the art neural LMs</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1965</cp:revision>
  <cp:lastPrinted>2019-11-21T18:40:01Z</cp:lastPrinted>
  <dcterms:created xsi:type="dcterms:W3CDTF">2009-06-12T17:14:38Z</dcterms:created>
  <dcterms:modified xsi:type="dcterms:W3CDTF">2019-11-26T16:46:54Z</dcterms:modified>
</cp:coreProperties>
</file>